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256" r:id="rId2"/>
    <p:sldId id="322" r:id="rId3"/>
    <p:sldId id="291" r:id="rId4"/>
    <p:sldId id="329" r:id="rId5"/>
    <p:sldId id="331" r:id="rId6"/>
    <p:sldId id="332" r:id="rId7"/>
    <p:sldId id="333" r:id="rId8"/>
    <p:sldId id="334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5" r:id="rId18"/>
    <p:sldId id="344" r:id="rId19"/>
    <p:sldId id="346" r:id="rId20"/>
    <p:sldId id="362" r:id="rId21"/>
    <p:sldId id="347" r:id="rId22"/>
    <p:sldId id="348" r:id="rId23"/>
    <p:sldId id="349" r:id="rId24"/>
    <p:sldId id="350" r:id="rId25"/>
    <p:sldId id="351" r:id="rId26"/>
    <p:sldId id="357" r:id="rId27"/>
    <p:sldId id="358" r:id="rId28"/>
    <p:sldId id="352" r:id="rId29"/>
    <p:sldId id="354" r:id="rId30"/>
    <p:sldId id="355" r:id="rId31"/>
    <p:sldId id="356" r:id="rId32"/>
    <p:sldId id="353" r:id="rId33"/>
    <p:sldId id="359" r:id="rId34"/>
    <p:sldId id="361" r:id="rId35"/>
    <p:sldId id="360" r:id="rId36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natas Vitkus" initials="DO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303"/>
    <a:srgbClr val="FC8610"/>
    <a:srgbClr val="F3C27B"/>
    <a:srgbClr val="99FF66"/>
    <a:srgbClr val="92DCA5"/>
    <a:srgbClr val="93B2F1"/>
    <a:srgbClr val="F30D0D"/>
    <a:srgbClr val="66FF33"/>
    <a:srgbClr val="FF7C80"/>
    <a:srgbClr val="004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3" autoAdjust="0"/>
    <p:restoredTop sz="95101" autoAdjust="0"/>
  </p:normalViewPr>
  <p:slideViewPr>
    <p:cSldViewPr>
      <p:cViewPr varScale="1">
        <p:scale>
          <a:sx n="70" d="100"/>
          <a:sy n="70" d="100"/>
        </p:scale>
        <p:origin x="13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lt-LT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lt-LT" dirty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lt-LT" dirty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EACE19-71C3-43BF-9E48-13E16BB09EBC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46708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3126-F37C-4B7D-A98B-9C83CF90D66B}" type="datetimeFigureOut">
              <a:rPr lang="lt-LT" smtClean="0"/>
              <a:pPr/>
              <a:t>2015-12-01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E552E-D0B3-4ECD-A16C-0BE15954ACFA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712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09066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10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96432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21184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39310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0188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45917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29035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5941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15007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51024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19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072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87865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20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138933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55313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054499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871849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02219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443682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905541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305128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063714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29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07591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13041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30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259070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31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603032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32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761664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33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398576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34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828493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A1212-8643-49E4-A8DA-4A9D499A8934}" type="slidenum">
              <a:rPr lang="lt-LT" smtClean="0"/>
              <a:pPr/>
              <a:t>35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9474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8354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73748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095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5077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38350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E552E-D0B3-4ECD-A16C-0BE15954ACFA}" type="slidenum">
              <a:rPr lang="lt-LT" smtClean="0"/>
              <a:pPr/>
              <a:t>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576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420938"/>
            <a:ext cx="6400800" cy="792162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Prezentacijos pavadinimas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5013325"/>
            <a:ext cx="6032500" cy="1008063"/>
          </a:xfrm>
        </p:spPr>
        <p:txBody>
          <a:bodyPr/>
          <a:lstStyle>
            <a:lvl1pPr marL="0" indent="0" algn="ctr">
              <a:buFontTx/>
              <a:buNone/>
              <a:defRPr sz="1800" b="1"/>
            </a:lvl1pPr>
          </a:lstStyle>
          <a:p>
            <a:r>
              <a:rPr lang="lt-LT"/>
              <a:t>Jūsų pareigos, vardas, pavardė</a:t>
            </a:r>
          </a:p>
          <a:p>
            <a:endParaRPr lang="lt-LT"/>
          </a:p>
          <a:p>
            <a:r>
              <a:rPr lang="lt-LT"/>
              <a:t>Data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76B75F-AF7A-46FE-9A70-6932CEEA05E2}" type="slidenum">
              <a:rPr lang="lt-LT"/>
              <a:pPr/>
              <a:t>‹#›</a:t>
            </a:fld>
            <a:endParaRPr lang="lt-LT" dirty="0"/>
          </a:p>
        </p:txBody>
      </p:sp>
      <p:pic>
        <p:nvPicPr>
          <p:cNvPr id="6174" name="Picture 6" descr="PPT_prezentacijos_grafika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5" name="Picture 9" descr="PPT_prezentacijos_grafika_2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40400"/>
            <a:ext cx="9144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3C004-3600-4A98-A35C-91F86F2A52F1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457950" y="1412875"/>
            <a:ext cx="1924050" cy="4073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85800" y="1412875"/>
            <a:ext cx="5619750" cy="4073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35E1E-53D0-42A1-B226-001F60888D79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Pavadinimas ir keturių stulpelių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sz="quarter"/>
          </p:nvPr>
        </p:nvSpPr>
        <p:spPr>
          <a:xfrm>
            <a:off x="1331913" y="1412875"/>
            <a:ext cx="6408737" cy="647700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685800" y="2420938"/>
            <a:ext cx="3771900" cy="1455737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4610100" y="2420938"/>
            <a:ext cx="3771900" cy="1455737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3"/>
          </p:nvPr>
        </p:nvSpPr>
        <p:spPr>
          <a:xfrm>
            <a:off x="685800" y="4029075"/>
            <a:ext cx="3771900" cy="1457325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10100" y="4029075"/>
            <a:ext cx="3771900" cy="1457325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675F08-27EE-468C-8BA2-5DD47702E58F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E3C3B-CB31-41AB-A0C0-BDCF29C0FDDA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6BA50-9B68-4DD1-9448-379906201051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85800" y="2420938"/>
            <a:ext cx="3771900" cy="3065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10100" y="2420938"/>
            <a:ext cx="3771900" cy="3065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A306B-4073-4BCC-9B14-35F1C635DB58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2D812-57D0-494A-AA1A-A1E7D9CC8E87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9AC65-1F5A-4131-B93B-271D2894638D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67CD4-3406-403E-96B9-3B13BA9504DF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8CFFC-A572-4957-9022-50D1F0C2AF35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71F01-1D3F-4F39-8251-018D1FB127EE}" type="slidenum">
              <a:rPr lang="lt-LT"/>
              <a:pPr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412875"/>
            <a:ext cx="6408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Antraštė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20938"/>
            <a:ext cx="7696200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</a:defRPr>
            </a:lvl1pPr>
          </a:lstStyle>
          <a:p>
            <a:endParaRPr lang="lt-LT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endParaRPr lang="lt-LT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fld id="{74FAF8C5-3B59-4A69-9EC0-C03ABD2A1494}" type="slidenum">
              <a:rPr lang="lt-LT"/>
              <a:pPr/>
              <a:t>‹#›</a:t>
            </a:fld>
            <a:endParaRPr lang="lt-LT" dirty="0"/>
          </a:p>
        </p:txBody>
      </p:sp>
      <p:pic>
        <p:nvPicPr>
          <p:cNvPr id="5173" name="Picture 6" descr="PPT_prezentacijos_grafika.wm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74" name="Picture 9" descr="PPT_prezentacijos_grafika_2.wm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740400"/>
            <a:ext cx="9144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B7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276475"/>
            <a:ext cx="7561263" cy="936625"/>
          </a:xfrm>
        </p:spPr>
        <p:txBody>
          <a:bodyPr/>
          <a:lstStyle/>
          <a:p>
            <a:r>
              <a:rPr lang="lt-LT" dirty="0"/>
              <a:t>POLICIJOS INFORMACINIŲ IŠTEKLIŲ</a:t>
            </a:r>
            <a:br>
              <a:rPr lang="lt-LT" dirty="0"/>
            </a:br>
            <a:r>
              <a:rPr lang="lt-LT" dirty="0"/>
              <a:t>VALDYMAS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3568" y="3429000"/>
            <a:ext cx="784924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lt-LT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Valstybinio </a:t>
            </a:r>
            <a:r>
              <a:rPr lang="lt-LT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audito </a:t>
            </a:r>
            <a:r>
              <a:rPr lang="lt-LT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ataskaita</a:t>
            </a:r>
          </a:p>
          <a:p>
            <a:pPr algn="ctr">
              <a:spcBef>
                <a:spcPts val="0"/>
              </a:spcBef>
              <a:defRPr/>
            </a:pPr>
            <a:endParaRPr lang="lt-LT" dirty="0">
              <a:solidFill>
                <a:schemeClr val="bg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2015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m. lapkričio 5 d.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Nr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. VA-P-90-3-15</a:t>
            </a:r>
            <a:endParaRPr lang="it-IT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lt-LT" dirty="0">
              <a:solidFill>
                <a:schemeClr val="bg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49400" y="5589240"/>
            <a:ext cx="6032500" cy="864196"/>
          </a:xfrm>
        </p:spPr>
        <p:txBody>
          <a:bodyPr/>
          <a:lstStyle/>
          <a:p>
            <a:r>
              <a:rPr lang="lt-LT" sz="1600" dirty="0" smtClean="0"/>
              <a:t>Lietuvos Respublikos valstybės kontrolė</a:t>
            </a:r>
          </a:p>
          <a:p>
            <a:r>
              <a:rPr lang="lt-LT" sz="1600" dirty="0" smtClean="0"/>
              <a:t>Informacinių sistemų ir infrastruktūros audito departamentas  201</a:t>
            </a:r>
            <a:r>
              <a:rPr lang="en-US" sz="1600" dirty="0" smtClean="0"/>
              <a:t>5</a:t>
            </a:r>
            <a:r>
              <a:rPr lang="lt-LT" sz="1600" dirty="0" smtClean="0"/>
              <a:t>-</a:t>
            </a:r>
            <a:r>
              <a:rPr lang="en-US" sz="1600" dirty="0" smtClean="0"/>
              <a:t>12</a:t>
            </a:r>
            <a:r>
              <a:rPr lang="lt-LT" sz="1600" dirty="0" smtClean="0"/>
              <a:t>-</a:t>
            </a:r>
            <a:r>
              <a:rPr lang="en-US" sz="1600" dirty="0" smtClean="0"/>
              <a:t>02</a:t>
            </a:r>
            <a:endParaRPr lang="lt-LT" sz="1600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1124744"/>
            <a:ext cx="7200800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Informacinių sistemų sauga </a:t>
            </a:r>
            <a:r>
              <a:rPr lang="lt-LT" dirty="0"/>
              <a:t>išvados –</a:t>
            </a:r>
            <a:r>
              <a:rPr lang="en-US" dirty="0" smtClean="0"/>
              <a:t> </a:t>
            </a:r>
            <a:r>
              <a:rPr lang="lt-LT" dirty="0" smtClean="0"/>
              <a:t>(2)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8496944" cy="4320479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3. Policijos </a:t>
            </a:r>
            <a:r>
              <a:rPr lang="lt-LT" dirty="0"/>
              <a:t>departamentas neužtikrina teisės aktuose ir procedūrose nustatytų reikalavimų </a:t>
            </a:r>
            <a:r>
              <a:rPr lang="lt-LT" dirty="0" smtClean="0"/>
              <a:t>dėl informacinių </a:t>
            </a:r>
            <a:r>
              <a:rPr lang="lt-LT" dirty="0"/>
              <a:t>išteklių saugos ir duomenų valdymo:</a:t>
            </a:r>
          </a:p>
          <a:p>
            <a:pPr marL="0" indent="0">
              <a:buNone/>
            </a:pPr>
            <a:r>
              <a:rPr lang="lt-LT" dirty="0" smtClean="0"/>
              <a:t>3.2. </a:t>
            </a:r>
            <a:r>
              <a:rPr lang="lt-LT" dirty="0"/>
              <a:t>Policijos departamente </a:t>
            </a:r>
            <a:r>
              <a:rPr lang="lt-LT" u="sng" dirty="0"/>
              <a:t>neatliekami duomenų atkūrimo bandymai iš atsarginių </a:t>
            </a:r>
            <a:r>
              <a:rPr lang="lt-LT" u="sng" dirty="0" smtClean="0"/>
              <a:t>duomenų kopijų</a:t>
            </a:r>
            <a:r>
              <a:rPr lang="lt-LT" dirty="0"/>
              <a:t>, duomenų kopijos saugomos toje pačioje patalpoje kaip ir tarnybinės stotys, o </a:t>
            </a:r>
            <a:r>
              <a:rPr lang="lt-LT" dirty="0" smtClean="0"/>
              <a:t>ši patalpa </a:t>
            </a:r>
            <a:r>
              <a:rPr lang="lt-LT" dirty="0"/>
              <a:t>neturi automatinės gaisro gesinimo sistemos, todėl saugos incidento atveju </a:t>
            </a:r>
            <a:r>
              <a:rPr lang="lt-LT" dirty="0" smtClean="0"/>
              <a:t>gali būti </a:t>
            </a:r>
            <a:r>
              <a:rPr lang="lt-LT" dirty="0"/>
              <a:t>negrįžtamai sugadinta techninė ir programinė tarnybinių stočių įranga, </a:t>
            </a:r>
            <a:r>
              <a:rPr lang="lt-LT" dirty="0" smtClean="0"/>
              <a:t>prarasti aktyviose </a:t>
            </a:r>
            <a:r>
              <a:rPr lang="lt-LT" dirty="0"/>
              <a:t>IS duomenų bazėse esantys duomenys, o kartu ir šių duomenų kopijos (1.3</a:t>
            </a:r>
            <a:r>
              <a:rPr lang="lt-LT" dirty="0" smtClean="0"/>
              <a:t>. 1.4 </a:t>
            </a:r>
            <a:r>
              <a:rPr lang="lt-LT" dirty="0"/>
              <a:t>poskyriai, 14,17 psl.).</a:t>
            </a:r>
            <a:endParaRPr lang="lt-LT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6847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DS5</a:t>
            </a:r>
          </a:p>
        </p:txBody>
      </p:sp>
    </p:spTree>
    <p:extLst>
      <p:ext uri="{BB962C8B-B14F-4D97-AF65-F5344CB8AC3E}">
        <p14:creationId xmlns:p14="http://schemas.microsoft.com/office/powerpoint/2010/main" val="28568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1124744"/>
            <a:ext cx="7200800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Informacinių sistemų sauga –</a:t>
            </a:r>
            <a:r>
              <a:rPr lang="en-US" dirty="0" smtClean="0"/>
              <a:t> </a:t>
            </a:r>
            <a:r>
              <a:rPr lang="lt-LT" dirty="0" smtClean="0"/>
              <a:t>išvados (3)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8496944" cy="4320479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3. Policijos </a:t>
            </a:r>
            <a:r>
              <a:rPr lang="lt-LT" dirty="0"/>
              <a:t>departamentas neužtikrina teisės aktuose ir procedūrose nustatytų reikalavimų </a:t>
            </a:r>
            <a:r>
              <a:rPr lang="lt-LT" dirty="0" smtClean="0"/>
              <a:t>dėl informacinių </a:t>
            </a:r>
            <a:r>
              <a:rPr lang="lt-LT" dirty="0"/>
              <a:t>išteklių saugos ir duomenų valdymo:</a:t>
            </a:r>
          </a:p>
          <a:p>
            <a:pPr marL="0" indent="0">
              <a:buNone/>
            </a:pPr>
            <a:r>
              <a:rPr lang="lt-LT" dirty="0"/>
              <a:t>3.3. Policijos departamentas </a:t>
            </a:r>
            <a:r>
              <a:rPr lang="lt-LT" u="sng" dirty="0"/>
              <a:t>neįsitikino, ar yra pasiruošęs atkurti valdomų IS ir registrų </a:t>
            </a:r>
            <a:r>
              <a:rPr lang="lt-LT" u="sng" dirty="0" smtClean="0"/>
              <a:t>veiklą </a:t>
            </a:r>
            <a:r>
              <a:rPr lang="lt-LT" dirty="0" smtClean="0"/>
              <a:t>per </a:t>
            </a:r>
            <a:r>
              <a:rPr lang="lt-LT" dirty="0"/>
              <a:t>laikotarpį, kuris </a:t>
            </a:r>
            <a:r>
              <a:rPr lang="lt-LT" dirty="0" smtClean="0"/>
              <a:t>neturėtų neigiamos </a:t>
            </a:r>
            <a:r>
              <a:rPr lang="lt-LT" dirty="0"/>
              <a:t>įtakos departamento ir susijusių </a:t>
            </a:r>
            <a:r>
              <a:rPr lang="lt-LT" dirty="0" smtClean="0"/>
              <a:t>institucijų funkcijų </a:t>
            </a:r>
            <a:r>
              <a:rPr lang="lt-LT" dirty="0"/>
              <a:t>įgyvendinimui, nes departamento veiklos tęstinumo valdymo </a:t>
            </a:r>
            <a:r>
              <a:rPr lang="lt-LT" dirty="0" smtClean="0"/>
              <a:t>planas neatnaujintas </a:t>
            </a:r>
            <a:r>
              <a:rPr lang="lt-LT" dirty="0"/>
              <a:t>ir neišbandytas (1.3 poskyris, 15 psl.).</a:t>
            </a:r>
            <a:endParaRPr lang="lt-LT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6847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DS5</a:t>
            </a:r>
          </a:p>
        </p:txBody>
      </p:sp>
    </p:spTree>
    <p:extLst>
      <p:ext uri="{BB962C8B-B14F-4D97-AF65-F5344CB8AC3E}">
        <p14:creationId xmlns:p14="http://schemas.microsoft.com/office/powerpoint/2010/main" val="14904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7864" y="1484139"/>
            <a:ext cx="5544616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Duomenų valdymas ir IS sauga –</a:t>
            </a:r>
            <a:r>
              <a:rPr lang="en-US" dirty="0" smtClean="0"/>
              <a:t> </a:t>
            </a:r>
            <a:r>
              <a:rPr lang="lt-LT" dirty="0" smtClean="0"/>
              <a:t>išvados (4)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8496944" cy="4320479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3. Policijos </a:t>
            </a:r>
            <a:r>
              <a:rPr lang="lt-LT" dirty="0"/>
              <a:t>departamentas neužtikrina teisės aktuose ir procedūrose nustatytų reikalavimų </a:t>
            </a:r>
            <a:r>
              <a:rPr lang="lt-LT" dirty="0" smtClean="0"/>
              <a:t>dėl informacinių </a:t>
            </a:r>
            <a:r>
              <a:rPr lang="lt-LT" dirty="0"/>
              <a:t>išteklių saugos ir duomenų valdymo:</a:t>
            </a:r>
          </a:p>
          <a:p>
            <a:pPr marL="0" indent="0">
              <a:buNone/>
            </a:pPr>
            <a:r>
              <a:rPr lang="lt-LT" dirty="0" smtClean="0"/>
              <a:t>3.4. Policijos departamentas įgyvendina ne visas technines ir organizacines </a:t>
            </a:r>
            <a:r>
              <a:rPr lang="lt-LT" u="sng" dirty="0" smtClean="0"/>
              <a:t>asmens duomenų saugumo priemones tvarkant duomenis automatizuotu būdu</a:t>
            </a:r>
            <a:r>
              <a:rPr lang="lt-LT" dirty="0" smtClean="0"/>
              <a:t>, neorganizuoja mokymų </a:t>
            </a:r>
            <a:r>
              <a:rPr lang="pt-BR" dirty="0" smtClean="0"/>
              <a:t>duomenų tvarkymo teisėtumo ir informacijos saugos klausimais, todėl tvarkant</a:t>
            </a:r>
            <a:r>
              <a:rPr lang="lt-LT" dirty="0" smtClean="0"/>
              <a:t> duomenis neužtikrinamas elektroninės informacijos konfidencialumas ir asmens </a:t>
            </a:r>
            <a:r>
              <a:rPr lang="lt-LT" dirty="0"/>
              <a:t>duomenų apsauga nuo atsitiktinio ar neteisėto sunaikinimo, atskleidimo (1.3, 1.4 </a:t>
            </a:r>
            <a:r>
              <a:rPr lang="lt-LT" dirty="0" smtClean="0"/>
              <a:t>poskyriai,15</a:t>
            </a:r>
            <a:r>
              <a:rPr lang="lt-LT" dirty="0"/>
              <a:t>, 18 psl.).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1560" y="136847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35696" y="136847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DS11</a:t>
            </a:r>
          </a:p>
        </p:txBody>
      </p:sp>
    </p:spTree>
    <p:extLst>
      <p:ext uri="{BB962C8B-B14F-4D97-AF65-F5344CB8AC3E}">
        <p14:creationId xmlns:p14="http://schemas.microsoft.com/office/powerpoint/2010/main" val="12971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484139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Informacinių sistemų sauga – rekomendacijos (1)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8496944" cy="4320479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3. </a:t>
            </a:r>
            <a:r>
              <a:rPr lang="lt-LT" dirty="0"/>
              <a:t>Siekiant užtikrinti valdomų informacinių išteklių saugą: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lt-LT" dirty="0"/>
              <a:t>3.1. Atlikti visų Policijos departamento valdomų informacinių išteklių </a:t>
            </a:r>
            <a:r>
              <a:rPr lang="lt-LT" u="sng" dirty="0"/>
              <a:t>periodišką </a:t>
            </a:r>
            <a:r>
              <a:rPr lang="lt-LT" u="sng" dirty="0" smtClean="0"/>
              <a:t>saugos atitikties </a:t>
            </a:r>
            <a:r>
              <a:rPr lang="lt-LT" u="sng" dirty="0"/>
              <a:t>vertinimą </a:t>
            </a:r>
            <a:r>
              <a:rPr lang="lt-LT" dirty="0"/>
              <a:t>ir užtikrinti nustatytų trūkumų šalinimo kontrolę (3.1 išvada</a:t>
            </a:r>
            <a:r>
              <a:rPr lang="lt-LT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2016-12-21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lt-LT" dirty="0">
              <a:solidFill>
                <a:srgbClr val="FF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lt-LT" dirty="0"/>
              <a:t>3.2. Tobulinti rizikos valdymo procesą, laikytis departamento galimų grėsmių ir </a:t>
            </a:r>
            <a:r>
              <a:rPr lang="lt-LT" dirty="0" smtClean="0"/>
              <a:t>rizikų policijos </a:t>
            </a:r>
            <a:r>
              <a:rPr lang="lt-LT" dirty="0"/>
              <a:t>IS analizavimo, stebėjimo ir vertinimo procedūrų aprašo ir </a:t>
            </a:r>
            <a:r>
              <a:rPr lang="lt-LT" u="sng" dirty="0"/>
              <a:t>užtikrinti </a:t>
            </a:r>
            <a:r>
              <a:rPr lang="lt-LT" u="sng" dirty="0" smtClean="0"/>
              <a:t>nustatytos rizikos </a:t>
            </a:r>
            <a:r>
              <a:rPr lang="lt-LT" u="sng" dirty="0"/>
              <a:t>mažinimo priemonių įgyvendinimą </a:t>
            </a:r>
            <a:r>
              <a:rPr lang="lt-LT" dirty="0"/>
              <a:t>(3.1 išvada</a:t>
            </a:r>
            <a:r>
              <a:rPr lang="lt-LT" dirty="0" smtClean="0"/>
              <a:t>)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lt-LT" dirty="0" smtClean="0">
                <a:solidFill>
                  <a:srgbClr val="FF0000"/>
                </a:solidFill>
              </a:rPr>
              <a:t>2016-</a:t>
            </a:r>
            <a:r>
              <a:rPr lang="en-US" dirty="0" smtClean="0">
                <a:solidFill>
                  <a:srgbClr val="FF0000"/>
                </a:solidFill>
              </a:rPr>
              <a:t>04</a:t>
            </a:r>
            <a:r>
              <a:rPr lang="lt-LT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lt-LT" dirty="0" smtClean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6847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DS5</a:t>
            </a:r>
          </a:p>
        </p:txBody>
      </p:sp>
    </p:spTree>
    <p:extLst>
      <p:ext uri="{BB962C8B-B14F-4D97-AF65-F5344CB8AC3E}">
        <p14:creationId xmlns:p14="http://schemas.microsoft.com/office/powerpoint/2010/main" val="3984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484139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Informacinių sistemų sauga – rekomendacijos (2)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8496944" cy="4320479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3. </a:t>
            </a:r>
            <a:r>
              <a:rPr lang="lt-LT" dirty="0"/>
              <a:t>Siekiant užtikrinti valdomų informacinių išteklių saugą: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lt-LT" dirty="0"/>
              <a:t>3.3. </a:t>
            </a:r>
            <a:r>
              <a:rPr lang="lt-LT" u="sng" dirty="0"/>
              <a:t>Suderinti atsarginių duomenų kopijų saugojimo bei duomenų atkūrimo tvarką ir </a:t>
            </a:r>
            <a:r>
              <a:rPr lang="lt-LT" u="sng" dirty="0" smtClean="0"/>
              <a:t>planus su </a:t>
            </a:r>
            <a:r>
              <a:rPr lang="lt-LT" u="sng" dirty="0"/>
              <a:t>Vidaus reikalų ministerija</a:t>
            </a:r>
            <a:r>
              <a:rPr lang="lt-LT" dirty="0"/>
              <a:t>, atsižvelgiant į Valstybės informacinių </a:t>
            </a:r>
            <a:r>
              <a:rPr lang="lt-LT" dirty="0" smtClean="0"/>
              <a:t>išteklių infrastruktūros </a:t>
            </a:r>
            <a:r>
              <a:rPr lang="lt-LT" dirty="0"/>
              <a:t>konsolidavimo darbų sąrašą (3.2 išvada</a:t>
            </a:r>
            <a:r>
              <a:rPr lang="lt-LT" dirty="0" smtClean="0"/>
              <a:t>)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</a:t>
            </a:r>
            <a:r>
              <a:rPr lang="en-US" dirty="0" smtClean="0">
                <a:solidFill>
                  <a:srgbClr val="FF0000"/>
                </a:solidFill>
              </a:rPr>
              <a:t>03</a:t>
            </a:r>
            <a:r>
              <a:rPr lang="lt-LT" dirty="0" smtClean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lt-LT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lt-LT" dirty="0"/>
          </a:p>
          <a:p>
            <a:pPr marL="0" indent="0">
              <a:spcBef>
                <a:spcPts val="1800"/>
              </a:spcBef>
              <a:buNone/>
            </a:pPr>
            <a:r>
              <a:rPr lang="lt-LT" dirty="0"/>
              <a:t>3.4. </a:t>
            </a:r>
            <a:r>
              <a:rPr lang="lt-LT" u="sng" dirty="0"/>
              <a:t>Atnaujinti departamento IS veiklos tęstinumo valdymo planą</a:t>
            </a:r>
            <a:r>
              <a:rPr lang="lt-LT" dirty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</a:t>
            </a:r>
            <a:r>
              <a:rPr lang="en-US" dirty="0" smtClean="0">
                <a:solidFill>
                  <a:srgbClr val="FF0000"/>
                </a:solidFill>
              </a:rPr>
              <a:t>02</a:t>
            </a:r>
            <a:r>
              <a:rPr lang="lt-LT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01) </a:t>
            </a:r>
            <a:r>
              <a:rPr lang="lt-LT" u="sng" dirty="0" smtClean="0"/>
              <a:t>ir </a:t>
            </a:r>
            <a:r>
              <a:rPr lang="lt-LT" u="sng" dirty="0"/>
              <a:t>jį išbandyti </a:t>
            </a:r>
            <a:r>
              <a:rPr lang="lt-LT" dirty="0"/>
              <a:t>(3.3 išvada</a:t>
            </a:r>
            <a:r>
              <a:rPr lang="lt-LT" dirty="0" smtClean="0"/>
              <a:t>)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</a:t>
            </a:r>
            <a:r>
              <a:rPr lang="en-US" dirty="0" smtClean="0">
                <a:solidFill>
                  <a:srgbClr val="FF0000"/>
                </a:solidFill>
              </a:rPr>
              <a:t>06</a:t>
            </a:r>
            <a:r>
              <a:rPr lang="lt-LT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30)</a:t>
            </a: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6847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DS5</a:t>
            </a:r>
          </a:p>
        </p:txBody>
      </p:sp>
    </p:spTree>
    <p:extLst>
      <p:ext uri="{BB962C8B-B14F-4D97-AF65-F5344CB8AC3E}">
        <p14:creationId xmlns:p14="http://schemas.microsoft.com/office/powerpoint/2010/main" val="30917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1196752"/>
            <a:ext cx="7308304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Duomenų valdymas – rekomendacijos (3)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107504" y="2060849"/>
            <a:ext cx="8928992" cy="4320479"/>
          </a:xfrm>
        </p:spPr>
        <p:txBody>
          <a:bodyPr/>
          <a:lstStyle/>
          <a:p>
            <a:pPr marL="0" indent="0">
              <a:buNone/>
            </a:pPr>
            <a:r>
              <a:rPr lang="lt-LT" sz="2200" dirty="0" smtClean="0"/>
              <a:t>3. </a:t>
            </a:r>
            <a:r>
              <a:rPr lang="lt-LT" sz="2200" dirty="0"/>
              <a:t>Siekiant užtikrinti valdomų informacinių išteklių saugą: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lt-LT" sz="2200" dirty="0"/>
              <a:t>3.5. Periodiškai </a:t>
            </a:r>
            <a:r>
              <a:rPr lang="lt-LT" sz="2200" u="sng" dirty="0"/>
              <a:t>organizuoti darbuotojų mokymus </a:t>
            </a:r>
            <a:r>
              <a:rPr lang="lt-LT" sz="2200" dirty="0"/>
              <a:t>duomenų tvarkymo teisėtumo ir </a:t>
            </a:r>
            <a:r>
              <a:rPr lang="pt-BR" sz="2200" dirty="0"/>
              <a:t>informacijos saugos klausimais (3.4 išvada</a:t>
            </a:r>
            <a:r>
              <a:rPr lang="pt-BR" sz="2200" dirty="0" smtClean="0"/>
              <a:t>)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(</a:t>
            </a:r>
            <a:r>
              <a:rPr lang="lt-LT" sz="2200" dirty="0" smtClean="0">
                <a:solidFill>
                  <a:srgbClr val="FF0000"/>
                </a:solidFill>
              </a:rPr>
              <a:t>201</a:t>
            </a:r>
            <a:r>
              <a:rPr lang="en-US" sz="2200" dirty="0" smtClean="0">
                <a:solidFill>
                  <a:srgbClr val="FF0000"/>
                </a:solidFill>
              </a:rPr>
              <a:t>5</a:t>
            </a:r>
            <a:r>
              <a:rPr lang="lt-LT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smtClean="0">
                <a:solidFill>
                  <a:srgbClr val="FF0000"/>
                </a:solidFill>
              </a:rPr>
              <a:t>12</a:t>
            </a:r>
            <a:r>
              <a:rPr lang="lt-LT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smtClean="0">
                <a:solidFill>
                  <a:srgbClr val="FF0000"/>
                </a:solidFill>
              </a:rPr>
              <a:t>18)</a:t>
            </a:r>
            <a:endParaRPr lang="lt-LT" sz="2200" dirty="0"/>
          </a:p>
          <a:p>
            <a:pPr marL="0" indent="0">
              <a:spcBef>
                <a:spcPts val="1500"/>
              </a:spcBef>
              <a:buNone/>
            </a:pPr>
            <a:r>
              <a:rPr lang="lt-LT" sz="2200" dirty="0" smtClean="0"/>
              <a:t>3.6</a:t>
            </a:r>
            <a:r>
              <a:rPr lang="lt-LT" sz="2200" dirty="0"/>
              <a:t>. Pranešti Valstybinei duomenų apsaugos inspekcijai apie departamento </a:t>
            </a:r>
            <a:r>
              <a:rPr lang="lt-LT" sz="2200" dirty="0" smtClean="0"/>
              <a:t>valdomuose informaciniuose </a:t>
            </a:r>
            <a:r>
              <a:rPr lang="lt-LT" sz="2200" dirty="0"/>
              <a:t>ištekliuose </a:t>
            </a:r>
            <a:r>
              <a:rPr lang="lt-LT" sz="2200" u="sng" dirty="0"/>
              <a:t>automatiniu būdu tvarkomus asmens duomenis ir </a:t>
            </a:r>
            <a:r>
              <a:rPr lang="lt-LT" sz="2200" u="sng" dirty="0" smtClean="0"/>
              <a:t>jų tvarkymo </a:t>
            </a:r>
            <a:r>
              <a:rPr lang="lt-LT" sz="2200" u="sng" dirty="0"/>
              <a:t>tikslus</a:t>
            </a:r>
            <a:r>
              <a:rPr lang="lt-LT" sz="2200" dirty="0"/>
              <a:t>, kad būtų atnaujinta Asmens duomenų valdytojų registre </a:t>
            </a:r>
            <a:r>
              <a:rPr lang="lt-LT" sz="2200" dirty="0" smtClean="0"/>
              <a:t>esanti informacija </a:t>
            </a:r>
            <a:r>
              <a:rPr lang="lt-LT" sz="2200" dirty="0"/>
              <a:t>(3.4 išvada</a:t>
            </a:r>
            <a:r>
              <a:rPr lang="lt-LT" sz="2200" dirty="0" smtClean="0"/>
              <a:t>)</a:t>
            </a:r>
            <a:r>
              <a:rPr lang="en-US" sz="2200" dirty="0" smtClean="0"/>
              <a:t> </a:t>
            </a:r>
            <a:r>
              <a:rPr lang="en-US" sz="2200" dirty="0">
                <a:solidFill>
                  <a:srgbClr val="FF0000"/>
                </a:solidFill>
              </a:rPr>
              <a:t>(</a:t>
            </a:r>
            <a:r>
              <a:rPr lang="lt-LT" sz="2200" dirty="0" smtClean="0">
                <a:solidFill>
                  <a:srgbClr val="FF0000"/>
                </a:solidFill>
              </a:rPr>
              <a:t>2016-</a:t>
            </a:r>
            <a:r>
              <a:rPr lang="en-US" sz="2200" dirty="0" smtClean="0">
                <a:solidFill>
                  <a:srgbClr val="FF0000"/>
                </a:solidFill>
              </a:rPr>
              <a:t>04</a:t>
            </a:r>
            <a:r>
              <a:rPr lang="lt-LT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smtClean="0">
                <a:solidFill>
                  <a:srgbClr val="FF0000"/>
                </a:solidFill>
              </a:rPr>
              <a:t>01)</a:t>
            </a:r>
            <a:endParaRPr lang="lt-LT" sz="2200" dirty="0"/>
          </a:p>
          <a:p>
            <a:pPr marL="0" indent="0">
              <a:spcBef>
                <a:spcPts val="1500"/>
              </a:spcBef>
              <a:buNone/>
            </a:pPr>
            <a:r>
              <a:rPr lang="lt-LT" sz="2200" dirty="0"/>
              <a:t>3.7. Peržiūrėti ir atnaujinti IS ir registrų duomenų tvarkymo taisykles: jose </a:t>
            </a:r>
            <a:r>
              <a:rPr lang="lt-LT" sz="2200" u="sng" dirty="0"/>
              <a:t>išdėstyti </a:t>
            </a:r>
            <a:r>
              <a:rPr lang="lt-LT" sz="2200" u="sng" dirty="0" smtClean="0"/>
              <a:t>taikom</a:t>
            </a:r>
            <a:r>
              <a:rPr lang="en-US" sz="2200" u="sng" dirty="0" smtClean="0"/>
              <a:t>a</a:t>
            </a:r>
            <a:r>
              <a:rPr lang="lt-LT" sz="2200" u="sng" dirty="0" smtClean="0"/>
              <a:t>s asmens </a:t>
            </a:r>
            <a:r>
              <a:rPr lang="lt-LT" sz="2200" u="sng" dirty="0"/>
              <a:t>duomenų saugos priemones </a:t>
            </a:r>
            <a:r>
              <a:rPr lang="lt-LT" sz="2200" dirty="0"/>
              <a:t>taip, kaip nustato Asmens duomenų </a:t>
            </a:r>
            <a:r>
              <a:rPr lang="lt-LT" sz="2200" dirty="0" smtClean="0"/>
              <a:t>teisinės apsaugos </a:t>
            </a:r>
            <a:r>
              <a:rPr lang="lt-LT" sz="2200" dirty="0"/>
              <a:t>įstatymas (3.4 išvada</a:t>
            </a:r>
            <a:r>
              <a:rPr lang="lt-LT" sz="2200" dirty="0" smtClean="0"/>
              <a:t>)</a:t>
            </a:r>
            <a:r>
              <a:rPr lang="en-US" sz="2200" dirty="0" smtClean="0"/>
              <a:t> </a:t>
            </a:r>
            <a:r>
              <a:rPr lang="en-US" sz="2200" dirty="0">
                <a:solidFill>
                  <a:srgbClr val="FF0000"/>
                </a:solidFill>
              </a:rPr>
              <a:t>(</a:t>
            </a:r>
            <a:r>
              <a:rPr lang="lt-LT" sz="2200" dirty="0" smtClean="0">
                <a:solidFill>
                  <a:srgbClr val="FF0000"/>
                </a:solidFill>
              </a:rPr>
              <a:t>2016-</a:t>
            </a:r>
            <a:r>
              <a:rPr lang="en-US" sz="2200" dirty="0" smtClean="0">
                <a:solidFill>
                  <a:srgbClr val="FF0000"/>
                </a:solidFill>
              </a:rPr>
              <a:t>09</a:t>
            </a:r>
            <a:r>
              <a:rPr lang="lt-LT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smtClean="0">
                <a:solidFill>
                  <a:srgbClr val="FF0000"/>
                </a:solidFill>
              </a:rPr>
              <a:t>01)</a:t>
            </a:r>
            <a:r>
              <a:rPr lang="lt-LT" sz="2200" dirty="0" smtClean="0"/>
              <a:t>.</a:t>
            </a:r>
            <a:endParaRPr lang="lt-LT" sz="2200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6847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DS11</a:t>
            </a:r>
          </a:p>
        </p:txBody>
      </p:sp>
    </p:spTree>
    <p:extLst>
      <p:ext uri="{BB962C8B-B14F-4D97-AF65-F5344CB8AC3E}">
        <p14:creationId xmlns:p14="http://schemas.microsoft.com/office/powerpoint/2010/main" val="21432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484139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Informacinių sistemų sauga – įslaptintos informacijos tvarkymas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8496944" cy="4320479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4. Išvados ir rekomendacijos dėl </a:t>
            </a:r>
            <a:r>
              <a:rPr lang="lt-LT" u="sng" dirty="0" smtClean="0"/>
              <a:t>automatizuoto duomenų apdorojimo sistemų ir tinklų, kuriuose saugoma, apdorojama ir kuriais perduodama įslaptinta informacija</a:t>
            </a:r>
            <a:r>
              <a:rPr lang="lt-LT" dirty="0" smtClean="0"/>
              <a:t>, valdymo ir šios informacijos apsaugos pateiktos atskiru raštu (įslaptinta).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68477"/>
            <a:ext cx="1080120" cy="54835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Pokyčių valdyma</a:t>
            </a:r>
            <a:r>
              <a:rPr lang="lt-LT" dirty="0"/>
              <a:t>s</a:t>
            </a:r>
            <a:r>
              <a:rPr lang="lt-LT" dirty="0" smtClean="0"/>
              <a:t> – reikalavimai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748464" cy="4608512"/>
          </a:xfrm>
        </p:spPr>
        <p:txBody>
          <a:bodyPr/>
          <a:lstStyle/>
          <a:p>
            <a:pPr marL="0" indent="0">
              <a:buNone/>
            </a:pPr>
            <a:r>
              <a:rPr lang="lt-LT" sz="2200" dirty="0" smtClean="0"/>
              <a:t>Teisės aktų reikalavimai pokyčių valdymui:</a:t>
            </a:r>
          </a:p>
          <a:p>
            <a:pPr>
              <a:spcBef>
                <a:spcPts val="1200"/>
              </a:spcBef>
            </a:pPr>
            <a:r>
              <a:rPr lang="lt-LT" sz="2200" dirty="0"/>
              <a:t>IS valdytojas turi užtikrinti efektyvų ir spartų informacinės sistemos funkcijų pokyčių </a:t>
            </a:r>
            <a:r>
              <a:rPr lang="lt-LT" sz="2200" dirty="0" smtClean="0"/>
              <a:t>valdymo planavimą</a:t>
            </a:r>
            <a:r>
              <a:rPr lang="lt-LT" sz="2200" dirty="0"/>
              <a:t>, apimantį pokyčių identifikavimą, suskirstymą į kategorijas, įtakos vertinimą </a:t>
            </a:r>
            <a:r>
              <a:rPr lang="lt-LT" sz="2200" dirty="0" smtClean="0"/>
              <a:t>ir pokyčių </a:t>
            </a:r>
            <a:r>
              <a:rPr lang="lt-LT" sz="2200" dirty="0"/>
              <a:t>prioritetų nustatymo </a:t>
            </a:r>
            <a:r>
              <a:rPr lang="lt-LT" sz="2200" dirty="0" smtClean="0"/>
              <a:t>procesus.</a:t>
            </a:r>
            <a:endParaRPr lang="lt-LT" sz="2200" dirty="0"/>
          </a:p>
          <a:p>
            <a:pPr>
              <a:spcBef>
                <a:spcPts val="1200"/>
              </a:spcBef>
            </a:pPr>
            <a:r>
              <a:rPr lang="lt-LT" sz="2200" dirty="0" smtClean="0"/>
              <a:t>Visi </a:t>
            </a:r>
            <a:r>
              <a:rPr lang="lt-LT" sz="2200" dirty="0"/>
              <a:t>pokyčiai, galintys sutrikdyti ar sustabdyti informacinės sistemos darbą, turi būti suderinti su </a:t>
            </a:r>
            <a:r>
              <a:rPr lang="lt-LT" sz="2200" dirty="0" smtClean="0"/>
              <a:t>IS valdytojo </a:t>
            </a:r>
            <a:r>
              <a:rPr lang="lt-LT" sz="2200" dirty="0"/>
              <a:t>vadovu ar duomenų valdymo įgaliotiniu ir vykdomi tik gavus jų </a:t>
            </a:r>
            <a:r>
              <a:rPr lang="lt-LT" sz="2200" dirty="0" smtClean="0"/>
              <a:t>raštišką pritarimą.</a:t>
            </a:r>
          </a:p>
          <a:p>
            <a:pPr>
              <a:spcBef>
                <a:spcPts val="1200"/>
              </a:spcBef>
            </a:pPr>
            <a:r>
              <a:rPr lang="lt-LT" sz="2200" dirty="0" smtClean="0"/>
              <a:t>Atlikdami </a:t>
            </a:r>
            <a:r>
              <a:rPr lang="lt-LT" sz="2200" dirty="0"/>
              <a:t>informacinės sistemos funkcijų pakeitimus, administratoriai turi laikytis</a:t>
            </a:r>
            <a:r>
              <a:rPr lang="lt-LT" sz="2200" dirty="0" smtClean="0"/>
              <a:t> </a:t>
            </a:r>
            <a:r>
              <a:rPr lang="lt-LT" sz="2200" dirty="0"/>
              <a:t>informacinės sistemos valdytojo nustatytos informacinės sistemos pokyčių valdymo tvarkos</a:t>
            </a:r>
            <a:r>
              <a:rPr lang="lt-LT" sz="2200" dirty="0" smtClean="0"/>
              <a:t>, nustatytos </a:t>
            </a:r>
            <a:r>
              <a:rPr lang="lt-LT" sz="2200" dirty="0"/>
              <a:t>Saugaus elektroninės informacijos tvarkymo </a:t>
            </a:r>
            <a:r>
              <a:rPr lang="lt-LT" sz="2200" dirty="0" smtClean="0"/>
              <a:t>taisyklėse.</a:t>
            </a:r>
            <a:endParaRPr lang="lt-LT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611560" y="134076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AI6</a:t>
            </a:r>
          </a:p>
        </p:txBody>
      </p:sp>
    </p:spTree>
    <p:extLst>
      <p:ext uri="{BB962C8B-B14F-4D97-AF65-F5344CB8AC3E}">
        <p14:creationId xmlns:p14="http://schemas.microsoft.com/office/powerpoint/2010/main" val="7223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Pokyčių valdyma</a:t>
            </a:r>
            <a:r>
              <a:rPr lang="lt-LT" dirty="0"/>
              <a:t>s</a:t>
            </a:r>
            <a:r>
              <a:rPr lang="lt-LT" dirty="0" smtClean="0"/>
              <a:t> – išvada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7848872" cy="4608512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5. </a:t>
            </a:r>
            <a:r>
              <a:rPr lang="lt-LT" dirty="0"/>
              <a:t>Policijos departamente nepatvirtinta IT pokyčių valdymo tvarka, netaikoma praktika, kad </a:t>
            </a:r>
            <a:r>
              <a:rPr lang="lt-LT" dirty="0" smtClean="0"/>
              <a:t>visi IT </a:t>
            </a:r>
            <a:r>
              <a:rPr lang="lt-LT" dirty="0"/>
              <a:t>pokyčiai būtų vieningai ir standartizuotai užsakomi, pagrindžiant pokyčio reikalingumą </a:t>
            </a:r>
            <a:r>
              <a:rPr lang="lt-LT" dirty="0" smtClean="0"/>
              <a:t>ir naudą</a:t>
            </a:r>
            <a:r>
              <a:rPr lang="lt-LT" dirty="0"/>
              <a:t>, nurodant pokyčio prioritetą, suskirstant juos į kategorijas pagal pokyčio tipus, </a:t>
            </a:r>
            <a:r>
              <a:rPr lang="lt-LT" dirty="0" smtClean="0"/>
              <a:t>todėl departamente </a:t>
            </a:r>
            <a:r>
              <a:rPr lang="lt-LT" dirty="0"/>
              <a:t>eikvojami papildomi laiko ištekliai vertinant ir apibendrinant pateiktų </a:t>
            </a:r>
            <a:r>
              <a:rPr lang="lt-LT" dirty="0" smtClean="0"/>
              <a:t>IT pokyčių </a:t>
            </a:r>
            <a:r>
              <a:rPr lang="lt-LT" dirty="0"/>
              <a:t>tikslingumą ir pagrįstumą (1.6 poskyris, 18,19 psl.).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11560" y="134076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AI6</a:t>
            </a:r>
          </a:p>
        </p:txBody>
      </p:sp>
    </p:spTree>
    <p:extLst>
      <p:ext uri="{BB962C8B-B14F-4D97-AF65-F5344CB8AC3E}">
        <p14:creationId xmlns:p14="http://schemas.microsoft.com/office/powerpoint/2010/main" val="945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Pokyčių valdyma</a:t>
            </a:r>
            <a:r>
              <a:rPr lang="lt-LT" dirty="0"/>
              <a:t>s</a:t>
            </a:r>
            <a:r>
              <a:rPr lang="lt-LT" dirty="0" smtClean="0"/>
              <a:t> – rekomendacija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352928" cy="4608512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5. Siekiant </a:t>
            </a:r>
            <a:r>
              <a:rPr lang="lt-LT" dirty="0"/>
              <a:t>veiksmingo ir sistemingo pokyčių valdymo, peržiūrėti taikomą pokyčių </a:t>
            </a:r>
            <a:r>
              <a:rPr lang="lt-LT" dirty="0" smtClean="0"/>
              <a:t>valdymo procesą </a:t>
            </a:r>
            <a:r>
              <a:rPr lang="lt-LT" dirty="0"/>
              <a:t>ir </a:t>
            </a:r>
            <a:r>
              <a:rPr lang="lt-LT" u="sng" dirty="0"/>
              <a:t>nustatyti (patvirtinti) IT pokyčių valdymo tvarką</a:t>
            </a:r>
            <a:r>
              <a:rPr lang="lt-LT" dirty="0"/>
              <a:t>, kurioje būtų reglamentuotas </a:t>
            </a:r>
            <a:r>
              <a:rPr lang="lt-LT" dirty="0" smtClean="0"/>
              <a:t>IT pokyčių </a:t>
            </a:r>
            <a:r>
              <a:rPr lang="lt-LT" dirty="0"/>
              <a:t>valdymo planavimas ir </a:t>
            </a:r>
            <a:r>
              <a:rPr lang="lt-LT" u="sng" dirty="0"/>
              <a:t>užtikrinta šios tvarkos laikymosi (vykdymo) kontrolė </a:t>
            </a:r>
            <a:r>
              <a:rPr lang="lt-LT" dirty="0"/>
              <a:t>(5 išvada</a:t>
            </a:r>
            <a:r>
              <a:rPr lang="lt-LT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lt-LT" dirty="0" smtClean="0">
                <a:solidFill>
                  <a:srgbClr val="FF0000"/>
                </a:solidFill>
              </a:rPr>
              <a:t>2016-12-21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  <a:endParaRPr lang="lt-LT" dirty="0"/>
          </a:p>
        </p:txBody>
      </p:sp>
      <p:sp>
        <p:nvSpPr>
          <p:cNvPr id="6" name="Rounded Rectangle 5"/>
          <p:cNvSpPr/>
          <p:nvPr/>
        </p:nvSpPr>
        <p:spPr>
          <a:xfrm>
            <a:off x="611560" y="134076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AI6</a:t>
            </a:r>
          </a:p>
        </p:txBody>
      </p:sp>
    </p:spTree>
    <p:extLst>
      <p:ext uri="{BB962C8B-B14F-4D97-AF65-F5344CB8AC3E}">
        <p14:creationId xmlns:p14="http://schemas.microsoft.com/office/powerpoint/2010/main" val="37265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836712"/>
            <a:ext cx="8424936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Trumpai apie auditą</a:t>
            </a:r>
          </a:p>
        </p:txBody>
      </p:sp>
      <p:sp>
        <p:nvSpPr>
          <p:cNvPr id="2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640960" cy="4942903"/>
          </a:xfrm>
        </p:spPr>
        <p:txBody>
          <a:bodyPr/>
          <a:lstStyle/>
          <a:p>
            <a:pPr marL="0" indent="0" algn="just">
              <a:buNone/>
            </a:pPr>
            <a:r>
              <a:rPr lang="lt-LT" sz="1800" b="1" dirty="0" smtClean="0"/>
              <a:t>Audito tikslas </a:t>
            </a:r>
            <a:r>
              <a:rPr lang="lt-LT" sz="1800" dirty="0" smtClean="0"/>
              <a:t>– įvertinti Policijos departamento informacinių išteklių valdymą ir kontrolę.</a:t>
            </a:r>
          </a:p>
          <a:p>
            <a:pPr marL="0" indent="0" algn="just">
              <a:buNone/>
            </a:pPr>
            <a:r>
              <a:rPr lang="lt-LT" sz="1800" b="1" dirty="0" smtClean="0"/>
              <a:t>Audituojamas laikotarpis </a:t>
            </a:r>
            <a:r>
              <a:rPr lang="lt-LT" sz="1800" dirty="0" smtClean="0"/>
              <a:t>– 2012-2014 m.</a:t>
            </a:r>
          </a:p>
          <a:p>
            <a:pPr marL="0" indent="0" algn="just">
              <a:buNone/>
            </a:pPr>
            <a:r>
              <a:rPr lang="lt-LT" sz="1800" dirty="0" smtClean="0"/>
              <a:t>Audituojamas subjektas – Policijos departamentas prie Vidaus reikalų ministerijos</a:t>
            </a:r>
          </a:p>
          <a:p>
            <a:pPr marL="0" indent="0">
              <a:buNone/>
            </a:pPr>
            <a:r>
              <a:rPr lang="lt-LT" sz="1800" b="1" dirty="0" smtClean="0"/>
              <a:t>Duomenys ir informacija r</a:t>
            </a:r>
            <a:r>
              <a:rPr lang="en-US" sz="1800" b="1" dirty="0" err="1" smtClean="0"/>
              <a:t>i</a:t>
            </a:r>
            <a:r>
              <a:rPr lang="lt-LT" sz="1800" b="1" dirty="0" err="1" smtClean="0"/>
              <a:t>nk</a:t>
            </a:r>
            <a:r>
              <a:rPr lang="en-US" sz="1800" b="1" dirty="0" smtClean="0"/>
              <a:t>t</a:t>
            </a:r>
            <a:r>
              <a:rPr lang="lt-LT" sz="1800" b="1" dirty="0" smtClean="0"/>
              <a:t>a </a:t>
            </a:r>
          </a:p>
          <a:p>
            <a:r>
              <a:rPr lang="lt-LT" sz="1800" dirty="0" smtClean="0"/>
              <a:t>Lietuvos kriminalinės policijos biure, </a:t>
            </a:r>
          </a:p>
          <a:p>
            <a:r>
              <a:rPr lang="lt-LT" sz="1800" dirty="0" smtClean="0"/>
              <a:t>Lietuvos policijos kriminalistinių tyrimų centre, </a:t>
            </a:r>
          </a:p>
          <a:p>
            <a:r>
              <a:rPr lang="lt-LT" sz="1800" dirty="0" smtClean="0"/>
              <a:t>Vilniaus, Kauno, Alytaus ir kitų apskričių vyriausiuosiuose policijos komisariatuose; </a:t>
            </a:r>
          </a:p>
          <a:p>
            <a:r>
              <a:rPr lang="lt-LT" sz="1800" dirty="0" smtClean="0"/>
              <a:t>VĮ „</a:t>
            </a:r>
            <a:r>
              <a:rPr lang="lt-LT" sz="1800" dirty="0" err="1" smtClean="0"/>
              <a:t>Regitra</a:t>
            </a:r>
            <a:r>
              <a:rPr lang="lt-LT" sz="1800" dirty="0" smtClean="0"/>
              <a:t>“, </a:t>
            </a:r>
          </a:p>
          <a:p>
            <a:r>
              <a:rPr lang="lt-LT" sz="1800" dirty="0" smtClean="0"/>
              <a:t>Greitosios medicinos pagalbos stotyje. </a:t>
            </a:r>
          </a:p>
          <a:p>
            <a:pPr marL="0" indent="0">
              <a:buNone/>
            </a:pPr>
            <a:r>
              <a:rPr lang="lt-LT" sz="1800" b="1" dirty="0" smtClean="0"/>
              <a:t>Audito procedūros atliktos </a:t>
            </a:r>
          </a:p>
          <a:p>
            <a:r>
              <a:rPr lang="lt-LT" sz="1800" dirty="0" smtClean="0"/>
              <a:t>Priešgaisrinės apsaugos ir gelbėjimo departamente prie Vidaus reikalų ministerijos</a:t>
            </a:r>
          </a:p>
          <a:p>
            <a:r>
              <a:rPr lang="lt-LT" sz="1800" dirty="0" smtClean="0"/>
              <a:t>Bendrajame pagalbos centre.</a:t>
            </a:r>
          </a:p>
          <a:p>
            <a:pPr marL="0" indent="0">
              <a:buNone/>
            </a:pPr>
            <a:r>
              <a:rPr lang="lt-LT" sz="1800" dirty="0"/>
              <a:t>Vertinta Policijos departamento informacinių išteklių </a:t>
            </a:r>
            <a:r>
              <a:rPr lang="lt-LT" sz="1800" dirty="0" smtClean="0"/>
              <a:t>valdymo </a:t>
            </a:r>
            <a:r>
              <a:rPr lang="lt-LT" sz="1800" dirty="0"/>
              <a:t>ir </a:t>
            </a:r>
            <a:r>
              <a:rPr lang="lt-LT" sz="1800" dirty="0" smtClean="0"/>
              <a:t>kontrolės </a:t>
            </a:r>
            <a:r>
              <a:rPr lang="lt-LT" sz="1800" dirty="0"/>
              <a:t>atitiktis </a:t>
            </a:r>
            <a:r>
              <a:rPr lang="lt-LT" sz="1800" dirty="0" smtClean="0"/>
              <a:t>Lietuvos Respublikos teisės aktų reikalavimams ir tarptautinės IT valdymo ir audito asociacijos ISACA parengtos COBIT metodikos IT valdymo kriterijams</a:t>
            </a:r>
          </a:p>
          <a:p>
            <a:pPr marL="0" indent="0" algn="just">
              <a:buNone/>
            </a:pPr>
            <a:endParaRPr lang="lt-L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5904656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Vidaus kontrolė – išvada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064896" cy="4248472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6. </a:t>
            </a:r>
            <a:r>
              <a:rPr lang="pt-BR" dirty="0"/>
              <a:t>Policijos departamento vidaus auditoriai nestebi ir nevertina informacinių išteklių valdymo, </a:t>
            </a:r>
            <a:r>
              <a:rPr lang="pt-BR" dirty="0" smtClean="0"/>
              <a:t>o</a:t>
            </a:r>
            <a:r>
              <a:rPr lang="lt-LT" dirty="0" smtClean="0"/>
              <a:t> tai </a:t>
            </a:r>
            <a:r>
              <a:rPr lang="lt-LT" dirty="0"/>
              <a:t>sudaro prielaidas atsirasti galimiems informacinių sistemų valdymo vidaus </a:t>
            </a:r>
            <a:r>
              <a:rPr lang="lt-LT" dirty="0" smtClean="0"/>
              <a:t>kontrolės trūkumams</a:t>
            </a:r>
            <a:r>
              <a:rPr lang="lt-LT" dirty="0"/>
              <a:t>, be to, nustatyta neatitikčių išorės reikalavimams (1.7 poskyris, 20 psl</a:t>
            </a:r>
            <a:r>
              <a:rPr lang="lt-LT" dirty="0" smtClean="0"/>
              <a:t>.).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67382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ME2</a:t>
            </a:r>
          </a:p>
        </p:txBody>
      </p:sp>
    </p:spTree>
    <p:extLst>
      <p:ext uri="{BB962C8B-B14F-4D97-AF65-F5344CB8AC3E}">
        <p14:creationId xmlns:p14="http://schemas.microsoft.com/office/powerpoint/2010/main" val="32556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5904656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Vidaus kontrolė – rekomendacija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064896" cy="4248472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6. Periodiškai </a:t>
            </a:r>
            <a:r>
              <a:rPr lang="lt-LT" u="sng" dirty="0"/>
              <a:t>stebėti ir vertinti </a:t>
            </a:r>
            <a:r>
              <a:rPr lang="lt-LT" dirty="0"/>
              <a:t>informacinių sistemų ir registrų vidaus kontrolės būklę (6 išvada</a:t>
            </a:r>
            <a:r>
              <a:rPr lang="lt-LT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2016-12-21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67382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ME2</a:t>
            </a:r>
          </a:p>
        </p:txBody>
      </p:sp>
    </p:spTree>
    <p:extLst>
      <p:ext uri="{BB962C8B-B14F-4D97-AF65-F5344CB8AC3E}">
        <p14:creationId xmlns:p14="http://schemas.microsoft.com/office/powerpoint/2010/main" val="20511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7056784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IT valdymo užtikrinimas – geroji praktika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064896" cy="4248472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Geroji praktika IT valdymo sistemai:</a:t>
            </a:r>
          </a:p>
          <a:p>
            <a:pPr>
              <a:spcBef>
                <a:spcPts val="1800"/>
              </a:spcBef>
            </a:pPr>
            <a:r>
              <a:rPr lang="lt-LT" dirty="0" smtClean="0"/>
              <a:t>tinkamai </a:t>
            </a:r>
            <a:r>
              <a:rPr lang="lt-LT" dirty="0"/>
              <a:t>apibrėžti organizacijos struktūras, procesus, vadovavimą, funkcijas ir pareigas,</a:t>
            </a:r>
          </a:p>
          <a:p>
            <a:pPr>
              <a:spcBef>
                <a:spcPts val="1800"/>
              </a:spcBef>
            </a:pPr>
            <a:r>
              <a:rPr lang="lt-LT" dirty="0"/>
              <a:t>užtikrinti, kad organizacija investuotų į IT suderintai su organizacijos strategija ir </a:t>
            </a:r>
            <a:r>
              <a:rPr lang="lt-LT" dirty="0" smtClean="0"/>
              <a:t>tikslais.</a:t>
            </a:r>
          </a:p>
          <a:p>
            <a:pPr marL="0" indent="0">
              <a:buNone/>
            </a:pPr>
            <a:endParaRPr lang="lt-LT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67382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ME4</a:t>
            </a:r>
          </a:p>
        </p:txBody>
      </p:sp>
    </p:spTree>
    <p:extLst>
      <p:ext uri="{BB962C8B-B14F-4D97-AF65-F5344CB8AC3E}">
        <p14:creationId xmlns:p14="http://schemas.microsoft.com/office/powerpoint/2010/main" val="23872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7056784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IT valdymo užtikrinimas – išvada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280920" cy="4248472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7. </a:t>
            </a:r>
            <a:r>
              <a:rPr lang="lt-LT" dirty="0"/>
              <a:t>IT valdymo organizacinė struktūra tobulintina: departamente ir policijos įstaigose </a:t>
            </a:r>
            <a:r>
              <a:rPr lang="lt-LT" dirty="0" smtClean="0"/>
              <a:t>sudarytos grupės </a:t>
            </a:r>
            <a:r>
              <a:rPr lang="lt-LT" dirty="0"/>
              <a:t>ir komisijos, kad pagrindinės veiklos poreikiai būtų siejami su IT </a:t>
            </a:r>
            <a:r>
              <a:rPr lang="lt-LT" dirty="0" smtClean="0"/>
              <a:t>teikiamomis galimybėmis</a:t>
            </a:r>
            <a:r>
              <a:rPr lang="lt-LT" dirty="0"/>
              <a:t>, tačiau ne visos grupės ir komisijos vykdo pavestas funkcijas visa apimtimi</a:t>
            </a:r>
            <a:r>
              <a:rPr lang="lt-LT" dirty="0" smtClean="0"/>
              <a:t>, grupių </a:t>
            </a:r>
            <a:r>
              <a:rPr lang="lt-LT" dirty="0"/>
              <a:t>ir komisijų veikla nereguliari (epizodiška), todėl neužtikrinama tinkama </a:t>
            </a:r>
            <a:r>
              <a:rPr lang="lt-LT" dirty="0" smtClean="0"/>
              <a:t>IT įgyvendinimo </a:t>
            </a:r>
            <a:r>
              <a:rPr lang="lt-LT" dirty="0"/>
              <a:t>kontrolė ir kylančių grėsmių stebėsena (1.8 poskyris, 20, 21 psl.).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67382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ME4</a:t>
            </a:r>
          </a:p>
        </p:txBody>
      </p:sp>
    </p:spTree>
    <p:extLst>
      <p:ext uri="{BB962C8B-B14F-4D97-AF65-F5344CB8AC3E}">
        <p14:creationId xmlns:p14="http://schemas.microsoft.com/office/powerpoint/2010/main" val="22709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124744"/>
            <a:ext cx="7128792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IT valdymo užtikrinimas – rekomendacija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280920" cy="4248472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7. Peržiūrėti </a:t>
            </a:r>
            <a:r>
              <a:rPr lang="lt-LT" dirty="0"/>
              <a:t>Policijos departamente ir policijos įstaigose </a:t>
            </a:r>
            <a:r>
              <a:rPr lang="lt-LT" u="sng" dirty="0"/>
              <a:t>sudarytų grupių ir komisijų, </a:t>
            </a:r>
            <a:r>
              <a:rPr lang="lt-LT" u="sng" dirty="0" smtClean="0"/>
              <a:t>kurioms pavesta </a:t>
            </a:r>
            <a:r>
              <a:rPr lang="lt-LT" u="sng" dirty="0"/>
              <a:t>svarstyti IT klausimus, veiklą</a:t>
            </a:r>
            <a:r>
              <a:rPr lang="lt-LT" dirty="0"/>
              <a:t>, aiškiai atskirti jų </a:t>
            </a:r>
            <a:r>
              <a:rPr lang="lt-LT" dirty="0" smtClean="0"/>
              <a:t>funkcijas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2016-01-30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lt-LT" dirty="0" smtClean="0"/>
              <a:t>, </a:t>
            </a:r>
            <a:r>
              <a:rPr lang="lt-LT" dirty="0"/>
              <a:t>užtikrinti jų veiklos </a:t>
            </a:r>
            <a:r>
              <a:rPr lang="lt-LT" dirty="0" smtClean="0"/>
              <a:t>tęstinumą ir </a:t>
            </a:r>
            <a:r>
              <a:rPr lang="lt-LT" dirty="0"/>
              <a:t>pavestų funkcijų vykdymą (7 išvada</a:t>
            </a:r>
            <a:r>
              <a:rPr lang="lt-LT" dirty="0" smtClean="0"/>
              <a:t>)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lt-LT" dirty="0" smtClean="0">
                <a:solidFill>
                  <a:srgbClr val="FF0000"/>
                </a:solidFill>
              </a:rPr>
              <a:t>2016-1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lt-LT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21)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67382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ME4</a:t>
            </a:r>
          </a:p>
        </p:txBody>
      </p:sp>
    </p:spTree>
    <p:extLst>
      <p:ext uri="{BB962C8B-B14F-4D97-AF65-F5344CB8AC3E}">
        <p14:creationId xmlns:p14="http://schemas.microsoft.com/office/powerpoint/2010/main" val="25172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Projektų valdyma</a:t>
            </a:r>
            <a:r>
              <a:rPr lang="lt-LT" dirty="0"/>
              <a:t>s</a:t>
            </a:r>
            <a:r>
              <a:rPr lang="lt-LT" dirty="0" smtClean="0"/>
              <a:t> – geroji praktika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352928" cy="4608512"/>
          </a:xfrm>
        </p:spPr>
        <p:txBody>
          <a:bodyPr/>
          <a:lstStyle/>
          <a:p>
            <a:pPr marL="0" indent="0">
              <a:buNone/>
            </a:pPr>
            <a:r>
              <a:rPr lang="lt-LT" sz="2200" dirty="0"/>
              <a:t>Geroji praktika programų ir </a:t>
            </a:r>
            <a:r>
              <a:rPr lang="lt-LT" sz="2200" dirty="0" smtClean="0"/>
              <a:t>projektų valdymo </a:t>
            </a:r>
            <a:r>
              <a:rPr lang="lt-LT" sz="2200" dirty="0"/>
              <a:t>sistemai:</a:t>
            </a:r>
          </a:p>
          <a:p>
            <a:r>
              <a:rPr lang="lt-LT" sz="2200" dirty="0"/>
              <a:t>užtikrinti tinkamą visų projektų </a:t>
            </a:r>
            <a:r>
              <a:rPr lang="lt-LT" sz="2200" dirty="0" smtClean="0"/>
              <a:t>prioritetų nustatymą </a:t>
            </a:r>
            <a:r>
              <a:rPr lang="lt-LT" sz="2200" dirty="0"/>
              <a:t>ir </a:t>
            </a:r>
            <a:r>
              <a:rPr lang="lt-LT" sz="2200" dirty="0" smtClean="0"/>
              <a:t>koordinavimą</a:t>
            </a:r>
            <a:r>
              <a:rPr lang="lt-LT" sz="2200" dirty="0"/>
              <a:t>,</a:t>
            </a:r>
            <a:endParaRPr lang="lt-LT" sz="2200" dirty="0" smtClean="0"/>
          </a:p>
          <a:p>
            <a:r>
              <a:rPr lang="lt-LT" sz="2200" dirty="0" smtClean="0"/>
              <a:t>sistema </a:t>
            </a:r>
            <a:r>
              <a:rPr lang="lt-LT" sz="2200" dirty="0"/>
              <a:t>turi </a:t>
            </a:r>
            <a:r>
              <a:rPr lang="lt-LT" sz="2200" dirty="0" smtClean="0"/>
              <a:t>apimti:</a:t>
            </a:r>
          </a:p>
          <a:p>
            <a:pPr lvl="1"/>
            <a:r>
              <a:rPr lang="lt-LT" sz="2200" dirty="0" smtClean="0"/>
              <a:t>bendrąjį </a:t>
            </a:r>
            <a:r>
              <a:rPr lang="lt-LT" sz="2200" dirty="0"/>
              <a:t>planą, </a:t>
            </a:r>
            <a:endParaRPr lang="lt-LT" sz="2200" dirty="0" smtClean="0"/>
          </a:p>
          <a:p>
            <a:pPr lvl="1"/>
            <a:r>
              <a:rPr lang="lt-LT" sz="2200" dirty="0" smtClean="0"/>
              <a:t>išteklių </a:t>
            </a:r>
            <a:r>
              <a:rPr lang="lt-LT" sz="2200" dirty="0"/>
              <a:t>paskirstymą, </a:t>
            </a:r>
            <a:endParaRPr lang="lt-LT" sz="2200" dirty="0" smtClean="0"/>
          </a:p>
          <a:p>
            <a:pPr lvl="1"/>
            <a:r>
              <a:rPr lang="lt-LT" sz="2200" dirty="0" smtClean="0"/>
              <a:t>laukiamų </a:t>
            </a:r>
            <a:r>
              <a:rPr lang="lt-LT" sz="2200" dirty="0"/>
              <a:t>rezultatų </a:t>
            </a:r>
            <a:r>
              <a:rPr lang="lt-LT" sz="2200" dirty="0" smtClean="0"/>
              <a:t>apibrėžimą,</a:t>
            </a:r>
          </a:p>
          <a:p>
            <a:pPr lvl="1"/>
            <a:r>
              <a:rPr lang="lt-LT" sz="2200" dirty="0" smtClean="0"/>
              <a:t>naudotojų </a:t>
            </a:r>
            <a:r>
              <a:rPr lang="lt-LT" sz="2200" dirty="0"/>
              <a:t>pritarimą, </a:t>
            </a:r>
            <a:endParaRPr lang="lt-LT" sz="2200" dirty="0" smtClean="0"/>
          </a:p>
          <a:p>
            <a:pPr lvl="1"/>
            <a:r>
              <a:rPr lang="lt-LT" sz="2200" dirty="0" smtClean="0"/>
              <a:t>įgyvendinimo </a:t>
            </a:r>
            <a:r>
              <a:rPr lang="lt-LT" sz="2200" dirty="0"/>
              <a:t>etapais metodą, </a:t>
            </a:r>
            <a:endParaRPr lang="lt-LT" sz="2200" dirty="0" smtClean="0"/>
          </a:p>
          <a:p>
            <a:pPr lvl="1"/>
            <a:r>
              <a:rPr lang="lt-LT" sz="2200" dirty="0" smtClean="0"/>
              <a:t>kokybės </a:t>
            </a:r>
            <a:r>
              <a:rPr lang="lt-LT" sz="2200" dirty="0"/>
              <a:t>užtikrinimą, </a:t>
            </a:r>
            <a:endParaRPr lang="lt-LT" sz="2200" dirty="0" smtClean="0"/>
          </a:p>
          <a:p>
            <a:pPr lvl="1"/>
            <a:r>
              <a:rPr lang="lt-LT" sz="2200" dirty="0" smtClean="0"/>
              <a:t>formaliai patvirtintą </a:t>
            </a:r>
            <a:r>
              <a:rPr lang="pt-BR" sz="2200" dirty="0"/>
              <a:t>testavimo </a:t>
            </a:r>
            <a:r>
              <a:rPr lang="pt-BR" sz="2200" dirty="0" smtClean="0"/>
              <a:t>planą</a:t>
            </a:r>
            <a:r>
              <a:rPr lang="lt-LT" sz="2200" dirty="0" smtClean="0"/>
              <a:t>,</a:t>
            </a:r>
          </a:p>
          <a:p>
            <a:pPr lvl="1"/>
            <a:r>
              <a:rPr lang="pt-BR" sz="2200" dirty="0" smtClean="0"/>
              <a:t>testavimo </a:t>
            </a:r>
            <a:r>
              <a:rPr lang="pt-BR" sz="2200" dirty="0"/>
              <a:t>ir įdiegtos sistemos </a:t>
            </a:r>
            <a:r>
              <a:rPr lang="pt-BR" sz="2200" dirty="0" smtClean="0"/>
              <a:t>analizę</a:t>
            </a:r>
            <a:r>
              <a:rPr lang="lt-LT" sz="2200" dirty="0" smtClean="0"/>
              <a:t>.</a:t>
            </a:r>
            <a:endParaRPr lang="lt-LT" sz="2200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PO10</a:t>
            </a:r>
          </a:p>
        </p:txBody>
      </p:sp>
    </p:spTree>
    <p:extLst>
      <p:ext uri="{BB962C8B-B14F-4D97-AF65-F5344CB8AC3E}">
        <p14:creationId xmlns:p14="http://schemas.microsoft.com/office/powerpoint/2010/main" val="21595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412131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Sprendimų ir pokyčių diegimas ir akreditavimas – reikalavimai (1)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748464" cy="4608512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lt-LT" dirty="0" smtClean="0"/>
              <a:t>Teisės aktų reikalavimai pokyčių diegimui ir akreditavimui:</a:t>
            </a:r>
          </a:p>
          <a:p>
            <a:pPr>
              <a:spcBef>
                <a:spcPts val="1800"/>
              </a:spcBef>
            </a:pPr>
            <a:r>
              <a:rPr lang="lt-LT" dirty="0"/>
              <a:t>v</a:t>
            </a:r>
            <a:r>
              <a:rPr lang="lt-LT" dirty="0" smtClean="0"/>
              <a:t>alstybės </a:t>
            </a:r>
            <a:r>
              <a:rPr lang="lt-LT" dirty="0"/>
              <a:t>IS valdytojo vadovas, raštu pritaręs siūlymui pradėti bandomąją eksploataciją, </a:t>
            </a:r>
            <a:r>
              <a:rPr lang="lt-LT" dirty="0" smtClean="0"/>
              <a:t>prireikus sprendžia </a:t>
            </a:r>
            <a:r>
              <a:rPr lang="lt-LT" dirty="0"/>
              <a:t>dėl valstybės IS bandomosios eksploatacijos vykdymo organizavimo, atsakingų </a:t>
            </a:r>
            <a:r>
              <a:rPr lang="lt-LT" dirty="0" smtClean="0"/>
              <a:t>asmenų paskyrimo</a:t>
            </a:r>
            <a:r>
              <a:rPr lang="lt-LT" dirty="0"/>
              <a:t>, vykdomų veiklos funkcijų ir bandomosios eksploatacijos pabaigos </a:t>
            </a:r>
            <a:r>
              <a:rPr lang="lt-LT" dirty="0" smtClean="0"/>
              <a:t>termino,</a:t>
            </a:r>
            <a:endParaRPr lang="lt-LT" dirty="0"/>
          </a:p>
          <a:p>
            <a:pPr>
              <a:spcBef>
                <a:spcPts val="1800"/>
              </a:spcBef>
            </a:pPr>
            <a:r>
              <a:rPr lang="lt-LT" dirty="0" smtClean="0"/>
              <a:t>valstybės </a:t>
            </a:r>
            <a:r>
              <a:rPr lang="lt-LT" dirty="0"/>
              <a:t>IS tvarkytojas arba valstybės IS valdytojo paskirtas tvarkytojas, jeigu </a:t>
            </a:r>
            <a:r>
              <a:rPr lang="lt-LT" dirty="0" smtClean="0"/>
              <a:t>sistemos nuostatuose </a:t>
            </a:r>
            <a:r>
              <a:rPr lang="lt-LT" dirty="0"/>
              <a:t>nurodyti keli tvarkytojai, rengia ir tvirtina detalųjį bandomosios eksploatacijos planą</a:t>
            </a:r>
            <a:r>
              <a:rPr lang="lt-LT" dirty="0" smtClean="0"/>
              <a:t>,</a:t>
            </a:r>
            <a:endParaRPr lang="lt-LT" dirty="0"/>
          </a:p>
        </p:txBody>
      </p:sp>
      <p:sp>
        <p:nvSpPr>
          <p:cNvPr id="6" name="Rounded Rectangle 5"/>
          <p:cNvSpPr/>
          <p:nvPr/>
        </p:nvSpPr>
        <p:spPr>
          <a:xfrm>
            <a:off x="611560" y="134076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AI7</a:t>
            </a:r>
          </a:p>
        </p:txBody>
      </p:sp>
    </p:spTree>
    <p:extLst>
      <p:ext uri="{BB962C8B-B14F-4D97-AF65-F5344CB8AC3E}">
        <p14:creationId xmlns:p14="http://schemas.microsoft.com/office/powerpoint/2010/main" val="17776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412131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Sprendimų ir pokyčių diegimas ir akreditavimas – reikalavimai (</a:t>
            </a:r>
            <a:r>
              <a:rPr lang="en-US" dirty="0" smtClean="0"/>
              <a:t>2</a:t>
            </a:r>
            <a:r>
              <a:rPr lang="lt-LT" dirty="0" smtClean="0"/>
              <a:t>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8748464" cy="4608512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lt-LT" dirty="0" smtClean="0"/>
              <a:t>Teisės aktų reikalavimai pokyčių diegimui ir akreditavimui:</a:t>
            </a:r>
          </a:p>
          <a:p>
            <a:pPr>
              <a:spcBef>
                <a:spcPts val="1800"/>
              </a:spcBef>
            </a:pPr>
            <a:r>
              <a:rPr lang="lt-LT" dirty="0" smtClean="0"/>
              <a:t>bandomosios </a:t>
            </a:r>
            <a:r>
              <a:rPr lang="lt-LT" dirty="0"/>
              <a:t>eksploatacijos metu nustatytu periodiškumu projekto priežiūros </a:t>
            </a:r>
            <a:r>
              <a:rPr lang="lt-LT" dirty="0" smtClean="0"/>
              <a:t>komisijos posėdžiuose </a:t>
            </a:r>
            <a:r>
              <a:rPr lang="lt-LT" dirty="0"/>
              <a:t>svarstoma bandomosios eksploatacijos eiga, aptariamos valstybės </a:t>
            </a:r>
            <a:r>
              <a:rPr lang="lt-LT" dirty="0" smtClean="0"/>
              <a:t>informacinės sistemos </a:t>
            </a:r>
            <a:r>
              <a:rPr lang="lt-LT" dirty="0"/>
              <a:t>kūrėjų parengtos užfiksuotų trūkumų ir jų šalinimo rezultatų </a:t>
            </a:r>
            <a:r>
              <a:rPr lang="lt-LT" dirty="0" smtClean="0"/>
              <a:t>ataskaitos,</a:t>
            </a:r>
            <a:endParaRPr lang="lt-LT" dirty="0"/>
          </a:p>
          <a:p>
            <a:pPr>
              <a:spcBef>
                <a:spcPts val="1800"/>
              </a:spcBef>
            </a:pPr>
            <a:r>
              <a:rPr lang="lt-LT" dirty="0" smtClean="0"/>
              <a:t>pasibaigus </a:t>
            </a:r>
            <a:r>
              <a:rPr lang="lt-LT" dirty="0"/>
              <a:t>valstybės IS, jos modulio arba prieaugio bandomajai eksploatacijai, po </a:t>
            </a:r>
            <a:r>
              <a:rPr lang="lt-LT" dirty="0" smtClean="0"/>
              <a:t>trūkumų šalinimo </a:t>
            </a:r>
            <a:r>
              <a:rPr lang="lt-LT" dirty="0"/>
              <a:t>patikslinus programinį kodą ir techninę dokumentaciją, projekto priežiūros </a:t>
            </a:r>
            <a:r>
              <a:rPr lang="lt-LT" dirty="0" smtClean="0"/>
              <a:t>komisija posėdžio </a:t>
            </a:r>
            <a:r>
              <a:rPr lang="lt-LT" dirty="0"/>
              <a:t>protokolu patvirtina valstybės IS, jos modulio arba prieaugio tinkamumą </a:t>
            </a:r>
            <a:r>
              <a:rPr lang="lt-LT" dirty="0" smtClean="0"/>
              <a:t>eksploatuoti.</a:t>
            </a:r>
            <a:endParaRPr lang="lt-LT" dirty="0"/>
          </a:p>
        </p:txBody>
      </p:sp>
      <p:sp>
        <p:nvSpPr>
          <p:cNvPr id="6" name="Rounded Rectangle 5"/>
          <p:cNvSpPr/>
          <p:nvPr/>
        </p:nvSpPr>
        <p:spPr>
          <a:xfrm>
            <a:off x="611560" y="134076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AI7</a:t>
            </a:r>
          </a:p>
        </p:txBody>
      </p:sp>
    </p:spTree>
    <p:extLst>
      <p:ext uri="{BB962C8B-B14F-4D97-AF65-F5344CB8AC3E}">
        <p14:creationId xmlns:p14="http://schemas.microsoft.com/office/powerpoint/2010/main" val="12590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Projektų valdyma</a:t>
            </a:r>
            <a:r>
              <a:rPr lang="lt-LT" dirty="0"/>
              <a:t>s</a:t>
            </a:r>
            <a:r>
              <a:rPr lang="lt-LT" dirty="0" smtClean="0"/>
              <a:t> – išvados (1)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8640960" cy="4608512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8. Policijos departamente taikomi projektų valdymo principai neužtikrino VPVS </a:t>
            </a:r>
            <a:r>
              <a:rPr lang="lt-LT" dirty="0" smtClean="0"/>
              <a:t>(vieninga pajėgų valdymo sistema) projekto kokybės </a:t>
            </a:r>
            <a:r>
              <a:rPr lang="lt-LT" dirty="0"/>
              <a:t>ir rizikų valdymo, nes: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lt-LT" dirty="0"/>
              <a:t>8.1. VPVS modernizuota nesilaikant teisės aktų reikalavimų: privaloma dokumentacija – </a:t>
            </a:r>
            <a:r>
              <a:rPr lang="lt-LT" dirty="0" smtClean="0"/>
              <a:t>VPVS nuostatai </a:t>
            </a:r>
            <a:r>
              <a:rPr lang="lt-LT" dirty="0"/>
              <a:t>ir specifikacija – patvirtinti po projekto įgyvendinimo, baigus VPVS modernizacijos</a:t>
            </a:r>
          </a:p>
          <a:p>
            <a:pPr marL="0" indent="0">
              <a:buNone/>
            </a:pPr>
            <a:r>
              <a:rPr lang="lt-LT" dirty="0"/>
              <a:t>etapą nepatvirtintas VPVS perdavimo–priėmimo aktas (2.1, 2.2 poskyriai, 24, 28 psl</a:t>
            </a:r>
            <a:r>
              <a:rPr lang="lt-LT" dirty="0" smtClean="0"/>
              <a:t>.).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PO10</a:t>
            </a:r>
          </a:p>
        </p:txBody>
      </p:sp>
    </p:spTree>
    <p:extLst>
      <p:ext uri="{BB962C8B-B14F-4D97-AF65-F5344CB8AC3E}">
        <p14:creationId xmlns:p14="http://schemas.microsoft.com/office/powerpoint/2010/main" val="8342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Projektų valdyma</a:t>
            </a:r>
            <a:r>
              <a:rPr lang="lt-LT" dirty="0"/>
              <a:t>s</a:t>
            </a:r>
            <a:r>
              <a:rPr lang="lt-LT" dirty="0" smtClean="0"/>
              <a:t> – išvados (2)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8640960" cy="4608512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8. Policijos departamente taikomi projektų valdymo principai neužtikrino VPVS </a:t>
            </a:r>
            <a:r>
              <a:rPr lang="lt-LT" dirty="0" smtClean="0"/>
              <a:t>projekto kokybės </a:t>
            </a:r>
            <a:r>
              <a:rPr lang="lt-LT" dirty="0"/>
              <a:t>ir rizikų valdymo, nes: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lt-LT" dirty="0" smtClean="0"/>
              <a:t>8.2</a:t>
            </a:r>
            <a:r>
              <a:rPr lang="lt-LT" dirty="0"/>
              <a:t>. Įgyvendinant VPVS modernizavimo projektą nesudarytas integruotas VPVS </a:t>
            </a:r>
            <a:r>
              <a:rPr lang="lt-LT" dirty="0" smtClean="0"/>
              <a:t>projekto valdymo </a:t>
            </a:r>
            <a:r>
              <a:rPr lang="lt-LT" dirty="0"/>
              <a:t>planas, kuris apimtų laiko, finansinius, žmogiškuosius išteklius, </a:t>
            </a:r>
            <a:r>
              <a:rPr lang="lt-LT" dirty="0" smtClean="0"/>
              <a:t>sudėtinių projekto </a:t>
            </a:r>
            <a:r>
              <a:rPr lang="lt-LT" dirty="0"/>
              <a:t>veiklų ir susijusių projektų sąlyčio taškus ar tarpusavio ryšius, todėl </a:t>
            </a:r>
            <a:r>
              <a:rPr lang="lt-LT" dirty="0" smtClean="0"/>
              <a:t>buvo netinkamai </a:t>
            </a:r>
            <a:r>
              <a:rPr lang="lt-LT" dirty="0"/>
              <a:t>nustatyti IS projekto sudėtinių dalių atlikimo terminai ir iki kritinės ribos (</a:t>
            </a:r>
            <a:r>
              <a:rPr lang="lt-LT" dirty="0" smtClean="0"/>
              <a:t>20 kalendorinių </a:t>
            </a:r>
            <a:r>
              <a:rPr lang="lt-LT" dirty="0"/>
              <a:t>dienų) sumažėjo VPVS funkcijų tobulinimo terminai (2.1 poskyris, 24 psl</a:t>
            </a:r>
            <a:r>
              <a:rPr lang="lt-LT" dirty="0" smtClean="0"/>
              <a:t>.). </a:t>
            </a: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PO10</a:t>
            </a:r>
          </a:p>
        </p:txBody>
      </p:sp>
    </p:spTree>
    <p:extLst>
      <p:ext uri="{BB962C8B-B14F-4D97-AF65-F5344CB8AC3E}">
        <p14:creationId xmlns:p14="http://schemas.microsoft.com/office/powerpoint/2010/main" val="25290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091"/>
            <a:ext cx="8424936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IT valdymo procesų erdvė – COBIT 4.1 procesai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65990" y="1938343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835696" y="1931173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PO2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059832" y="194596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PO3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283968" y="194596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PO4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036699" y="278092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508104" y="1966520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PO5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732240" y="1966520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PO6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956376" y="1966520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PO7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65990" y="280863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PO8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777119" y="278092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39552" y="3515349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AI1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763688" y="3515349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987824" y="3515349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283968" y="3515349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AI4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508104" y="350100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AI5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732240" y="3501007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AI6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956376" y="351534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AI7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39552" y="4293096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738035" y="4279545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DS2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015278" y="4293096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DS3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282022" y="4293096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DS4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511653" y="4320805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DS5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6726290" y="4293096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DS6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952597" y="4320805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DS7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39552" y="5040885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DS8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770092" y="5040885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DS9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023445" y="5055226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DS10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4276798" y="5055112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DS11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5508104" y="5068594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DS12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726290" y="5054491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DS13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539552" y="5819605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ME1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763688" y="5802225"/>
            <a:ext cx="1080120" cy="567382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ME2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015278" y="5805264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ME3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4276798" y="5819605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ME4</a:t>
            </a:r>
          </a:p>
        </p:txBody>
      </p:sp>
      <p:sp>
        <p:nvSpPr>
          <p:cNvPr id="59" name="Rounded Rectangle 58"/>
          <p:cNvSpPr>
            <a:spLocks noChangeAspect="1"/>
          </p:cNvSpPr>
          <p:nvPr/>
        </p:nvSpPr>
        <p:spPr>
          <a:xfrm>
            <a:off x="471778" y="1872533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0" name="Rounded Rectangle 59"/>
          <p:cNvSpPr>
            <a:spLocks noChangeAspect="1"/>
          </p:cNvSpPr>
          <p:nvPr/>
        </p:nvSpPr>
        <p:spPr>
          <a:xfrm>
            <a:off x="1759797" y="1872533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1" name="Rounded Rectangle 60"/>
          <p:cNvSpPr>
            <a:spLocks noChangeAspect="1"/>
          </p:cNvSpPr>
          <p:nvPr/>
        </p:nvSpPr>
        <p:spPr>
          <a:xfrm>
            <a:off x="5438314" y="3454250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2" name="Rounded Rectangle 61"/>
          <p:cNvSpPr>
            <a:spLocks noChangeAspect="1"/>
          </p:cNvSpPr>
          <p:nvPr/>
        </p:nvSpPr>
        <p:spPr>
          <a:xfrm>
            <a:off x="2980042" y="2720034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3" name="Rounded Rectangle 62"/>
          <p:cNvSpPr>
            <a:spLocks noChangeAspect="1"/>
          </p:cNvSpPr>
          <p:nvPr/>
        </p:nvSpPr>
        <p:spPr>
          <a:xfrm>
            <a:off x="6662450" y="3441969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4" name="Rounded Rectangle 63"/>
          <p:cNvSpPr>
            <a:spLocks noChangeAspect="1"/>
          </p:cNvSpPr>
          <p:nvPr/>
        </p:nvSpPr>
        <p:spPr>
          <a:xfrm>
            <a:off x="4208069" y="1872533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5" name="Rounded Rectangle 64"/>
          <p:cNvSpPr>
            <a:spLocks noChangeAspect="1"/>
          </p:cNvSpPr>
          <p:nvPr/>
        </p:nvSpPr>
        <p:spPr>
          <a:xfrm>
            <a:off x="7886586" y="3454250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6" name="Rounded Rectangle 65"/>
          <p:cNvSpPr>
            <a:spLocks noChangeAspect="1"/>
          </p:cNvSpPr>
          <p:nvPr/>
        </p:nvSpPr>
        <p:spPr>
          <a:xfrm>
            <a:off x="5456222" y="4248796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7" name="Rounded Rectangle 66"/>
          <p:cNvSpPr>
            <a:spLocks noChangeAspect="1"/>
          </p:cNvSpPr>
          <p:nvPr/>
        </p:nvSpPr>
        <p:spPr>
          <a:xfrm>
            <a:off x="4221840" y="4968876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69" name="Rounded Rectangle 68"/>
          <p:cNvSpPr>
            <a:spLocks noChangeAspect="1"/>
          </p:cNvSpPr>
          <p:nvPr/>
        </p:nvSpPr>
        <p:spPr>
          <a:xfrm>
            <a:off x="1691680" y="5754280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  <p:sp>
        <p:nvSpPr>
          <p:cNvPr id="70" name="Rounded Rectangle 69"/>
          <p:cNvSpPr>
            <a:spLocks noChangeAspect="1"/>
          </p:cNvSpPr>
          <p:nvPr/>
        </p:nvSpPr>
        <p:spPr>
          <a:xfrm>
            <a:off x="4210014" y="5747483"/>
            <a:ext cx="1228027" cy="6923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4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3" grpId="1" animBg="1"/>
      <p:bldP spid="54" grpId="0" animBg="1"/>
      <p:bldP spid="56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691276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Projektų valdyma</a:t>
            </a:r>
            <a:r>
              <a:rPr lang="lt-LT" dirty="0"/>
              <a:t>s</a:t>
            </a:r>
            <a:r>
              <a:rPr lang="lt-LT" dirty="0" smtClean="0"/>
              <a:t> – išvados (3)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8640960" cy="4608512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8. Policijos departamente taikomi projektų valdymo principai neužtikrino VPVS </a:t>
            </a:r>
            <a:r>
              <a:rPr lang="lt-LT" dirty="0" smtClean="0"/>
              <a:t>projekto kokybės </a:t>
            </a:r>
            <a:r>
              <a:rPr lang="lt-LT" dirty="0"/>
              <a:t>ir rizikų valdymo, nes: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lt-LT" dirty="0"/>
              <a:t>8.3. VPVS projekto įgyvendinimą koordinavusi Vidaus reikalų ministerija nesudarė </a:t>
            </a:r>
            <a:r>
              <a:rPr lang="lt-LT" dirty="0" smtClean="0"/>
              <a:t>sąlygų patikimam </a:t>
            </a:r>
            <a:r>
              <a:rPr lang="lt-LT" dirty="0"/>
              <a:t>duomenų keitimuisi tarp Policijos departamento ir Bendrojo pagalbos </a:t>
            </a:r>
            <a:r>
              <a:rPr lang="lt-LT" dirty="0" smtClean="0"/>
              <a:t>centro, todėl </a:t>
            </a:r>
            <a:r>
              <a:rPr lang="lt-LT" dirty="0"/>
              <a:t>buvo sukurta tik vienkryptė sąsaja tarp </a:t>
            </a:r>
            <a:r>
              <a:rPr lang="lt-LT" dirty="0" smtClean="0"/>
              <a:t>PRĮR (policijos </a:t>
            </a:r>
            <a:r>
              <a:rPr lang="lt-LT" dirty="0"/>
              <a:t>registruojamų įvykių </a:t>
            </a:r>
            <a:r>
              <a:rPr lang="lt-LT" dirty="0" smtClean="0"/>
              <a:t>registro), </a:t>
            </a:r>
            <a:r>
              <a:rPr lang="lt-LT" dirty="0"/>
              <a:t>VPVS </a:t>
            </a:r>
            <a:r>
              <a:rPr lang="lt-LT" dirty="0" smtClean="0"/>
              <a:t>(</a:t>
            </a:r>
            <a:r>
              <a:rPr lang="lt-LT" dirty="0"/>
              <a:t>v</a:t>
            </a:r>
            <a:r>
              <a:rPr lang="lt-LT" dirty="0" smtClean="0"/>
              <a:t>ieninga </a:t>
            </a:r>
            <a:r>
              <a:rPr lang="lt-LT" dirty="0"/>
              <a:t>pajėgų valdymo </a:t>
            </a:r>
            <a:r>
              <a:rPr lang="lt-LT" dirty="0" smtClean="0"/>
              <a:t>sistemos) ir </a:t>
            </a:r>
            <a:r>
              <a:rPr lang="lt-LT" dirty="0"/>
              <a:t>BPC IS (2.1 poskyris, 25 psl</a:t>
            </a:r>
            <a:r>
              <a:rPr lang="lt-LT" dirty="0" smtClean="0"/>
              <a:t>.).</a:t>
            </a: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PO10</a:t>
            </a:r>
          </a:p>
        </p:txBody>
      </p:sp>
    </p:spTree>
    <p:extLst>
      <p:ext uri="{BB962C8B-B14F-4D97-AF65-F5344CB8AC3E}">
        <p14:creationId xmlns:p14="http://schemas.microsoft.com/office/powerpoint/2010/main" val="23614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1124744"/>
            <a:ext cx="5832648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Projektų valdyma</a:t>
            </a:r>
            <a:r>
              <a:rPr lang="lt-LT" dirty="0"/>
              <a:t>s</a:t>
            </a:r>
            <a:r>
              <a:rPr lang="lt-LT" dirty="0" smtClean="0"/>
              <a:t> – išvados (4)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8640960" cy="4608512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8. Policijos departamente taikomi projektų valdymo principai neužtikrino VPVS </a:t>
            </a:r>
            <a:r>
              <a:rPr lang="lt-LT" dirty="0" smtClean="0"/>
              <a:t>projekto kokybės </a:t>
            </a:r>
            <a:r>
              <a:rPr lang="lt-LT" dirty="0"/>
              <a:t>ir rizikų valdymo, nes: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lt-LT" dirty="0" smtClean="0"/>
              <a:t>8.4</a:t>
            </a:r>
            <a:r>
              <a:rPr lang="lt-LT" dirty="0"/>
              <a:t>. Nesilaikoma nustatyto vykdomų projektų kontrolės mechanizmo, VPVS </a:t>
            </a:r>
            <a:r>
              <a:rPr lang="lt-LT" dirty="0" smtClean="0"/>
              <a:t>programinės įrangos </a:t>
            </a:r>
            <a:r>
              <a:rPr lang="lt-LT" dirty="0"/>
              <a:t>tobulinimo darbai buvo vykdomi skubotai, testavimo, mokymo organizavimo </a:t>
            </a:r>
            <a:r>
              <a:rPr lang="lt-LT" dirty="0" smtClean="0"/>
              <a:t>ir rezultatų </a:t>
            </a:r>
            <a:r>
              <a:rPr lang="lt-LT" dirty="0"/>
              <a:t>priėmimo eiga buvo nenuosekli, neatlikta VPVS bandomoji eksploatacija </a:t>
            </a:r>
            <a:r>
              <a:rPr lang="lt-LT" dirty="0" smtClean="0"/>
              <a:t>ir projekto </a:t>
            </a:r>
            <a:r>
              <a:rPr lang="lt-LT" dirty="0"/>
              <a:t>rezultatų peržiūra, todėl neįsitikinta sklandžiu sukurtų funkcijų veikimu </a:t>
            </a:r>
            <a:r>
              <a:rPr lang="lt-LT" dirty="0" smtClean="0"/>
              <a:t>esant realioms </a:t>
            </a:r>
            <a:r>
              <a:rPr lang="lt-LT" dirty="0"/>
              <a:t>IS eksploatavimo sąlygoms, o baigus projektą – jo rezultatyvumu, ar </a:t>
            </a:r>
            <a:r>
              <a:rPr lang="lt-LT" dirty="0" smtClean="0"/>
              <a:t>sukurtos VPVS </a:t>
            </a:r>
            <a:r>
              <a:rPr lang="lt-LT" dirty="0"/>
              <a:t>programinės įrangos funkcijos naudojamos (2.1, 2.2 poskyriai, 24, 26, 27 psl.).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35696" y="134076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AI7</a:t>
            </a:r>
          </a:p>
        </p:txBody>
      </p:sp>
    </p:spTree>
    <p:extLst>
      <p:ext uri="{BB962C8B-B14F-4D97-AF65-F5344CB8AC3E}">
        <p14:creationId xmlns:p14="http://schemas.microsoft.com/office/powerpoint/2010/main" val="34998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908720"/>
            <a:ext cx="4320480" cy="936749"/>
          </a:xfrm>
        </p:spPr>
        <p:txBody>
          <a:bodyPr/>
          <a:lstStyle/>
          <a:p>
            <a:pPr eaLnBrk="1" hangingPunct="1"/>
            <a:r>
              <a:rPr lang="lt-LT" dirty="0" smtClean="0"/>
              <a:t>Projektų valdyma</a:t>
            </a:r>
            <a:r>
              <a:rPr lang="lt-LT" dirty="0"/>
              <a:t>s</a:t>
            </a:r>
            <a:r>
              <a:rPr lang="lt-LT" dirty="0" smtClean="0"/>
              <a:t> – rekomendacijos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8640960" cy="4608512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lt-LT" dirty="0"/>
              <a:t>8. Siekiant užtikrinti IT projektų kokybę ir projektų rizikos valdymą: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lt-LT" dirty="0"/>
              <a:t>8.1. Peržiūrėti ir atnaujinti Policijos departamente taikomus IT projektų valdymo principus</a:t>
            </a:r>
            <a:r>
              <a:rPr lang="lt-LT" dirty="0" smtClean="0"/>
              <a:t>, numatant</a:t>
            </a:r>
            <a:r>
              <a:rPr lang="lt-LT" dirty="0"/>
              <a:t>, </a:t>
            </a:r>
            <a:r>
              <a:rPr lang="lt-LT" u="sng" dirty="0"/>
              <a:t>kad būtų sudaromas integruotas projekto įgyvendinimo planas</a:t>
            </a:r>
            <a:r>
              <a:rPr lang="lt-LT" dirty="0"/>
              <a:t>. Pagal </a:t>
            </a:r>
            <a:r>
              <a:rPr lang="lt-LT" dirty="0" smtClean="0"/>
              <a:t>šį planą </a:t>
            </a:r>
            <a:r>
              <a:rPr lang="lt-LT" dirty="0"/>
              <a:t>viso projekto gyvavimo ciklo metu organizuojamas </a:t>
            </a:r>
            <a:r>
              <a:rPr lang="lt-LT" u="sng" dirty="0"/>
              <a:t>projektų įgyvendinimas </a:t>
            </a:r>
            <a:r>
              <a:rPr lang="lt-LT" u="sng" dirty="0" smtClean="0"/>
              <a:t>ir kontrolė</a:t>
            </a:r>
            <a:r>
              <a:rPr lang="lt-LT" dirty="0"/>
              <a:t>, o apie nuokrypius nuo plano informuojamos už įgyvendinimo </a:t>
            </a:r>
            <a:r>
              <a:rPr lang="lt-LT" dirty="0" smtClean="0"/>
              <a:t>kontrolę </a:t>
            </a:r>
            <a:r>
              <a:rPr lang="pt-BR" dirty="0" smtClean="0"/>
              <a:t>atsakingos </a:t>
            </a:r>
            <a:r>
              <a:rPr lang="pt-BR" dirty="0"/>
              <a:t>struktūros (8.2, 8.3, 8.4 išvados</a:t>
            </a:r>
            <a:r>
              <a:rPr lang="pt-BR" dirty="0" smtClean="0"/>
              <a:t>)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2016-1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lt-LT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21)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spcBef>
                <a:spcPts val="1200"/>
              </a:spcBef>
              <a:buNone/>
            </a:pPr>
            <a:r>
              <a:rPr lang="lt-LT" dirty="0"/>
              <a:t>8.2. </a:t>
            </a:r>
            <a:r>
              <a:rPr lang="lt-LT" u="sng" dirty="0"/>
              <a:t>Parengti ir patvirtinti </a:t>
            </a:r>
            <a:r>
              <a:rPr lang="lt-LT" dirty="0"/>
              <a:t>valdomų informacinių išteklių nuostatus bei specifikacijas ir </a:t>
            </a:r>
            <a:r>
              <a:rPr lang="lt-LT" u="sng" dirty="0" smtClean="0"/>
              <a:t>įteisinti </a:t>
            </a:r>
            <a:r>
              <a:rPr lang="pt-BR" dirty="0" smtClean="0"/>
              <a:t>naudojamas </a:t>
            </a:r>
            <a:r>
              <a:rPr lang="pt-BR" dirty="0"/>
              <a:t>sistemas ir registrus (8.1 išvada, 4 priedas</a:t>
            </a:r>
            <a:r>
              <a:rPr lang="pt-BR" dirty="0" smtClean="0"/>
              <a:t>)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2016-1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lt-LT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21)</a:t>
            </a:r>
            <a:r>
              <a:rPr lang="pt-BR" dirty="0" smtClean="0"/>
              <a:t>.</a:t>
            </a:r>
            <a:endParaRPr lang="lt-LT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40768"/>
            <a:ext cx="1080120" cy="57606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35696" y="1340768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AI7</a:t>
            </a:r>
          </a:p>
        </p:txBody>
      </p:sp>
    </p:spTree>
    <p:extLst>
      <p:ext uri="{BB962C8B-B14F-4D97-AF65-F5344CB8AC3E}">
        <p14:creationId xmlns:p14="http://schemas.microsoft.com/office/powerpoint/2010/main" val="821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68115"/>
            <a:ext cx="8740080" cy="936749"/>
          </a:xfrm>
        </p:spPr>
        <p:txBody>
          <a:bodyPr/>
          <a:lstStyle/>
          <a:p>
            <a:pPr eaLnBrk="1" hangingPunct="1"/>
            <a:r>
              <a:rPr lang="lt-LT" dirty="0"/>
              <a:t>Policijos departamento IS vidaus kontrolės brandos lygis</a:t>
            </a:r>
            <a:endParaRPr lang="lt-LT" dirty="0" smtClean="0"/>
          </a:p>
        </p:txBody>
      </p:sp>
      <p:pic>
        <p:nvPicPr>
          <p:cNvPr id="1094" name="Picture 70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3" name="Picture 69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bug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0" name="Picture 66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bug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" name="Picture 61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bug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373313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81" y="2276872"/>
            <a:ext cx="8703955" cy="3827116"/>
          </a:xfrm>
          <a:prstGeom prst="rect">
            <a:avLst/>
          </a:prstGeom>
        </p:spPr>
      </p:pic>
      <p:pic>
        <p:nvPicPr>
          <p:cNvPr id="1060" name="Picture 36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7" name="Picture 33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bug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bug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bug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sauktuk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auktuk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auktuk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trikampi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urbula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burbula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aveikslėlis 64" descr="kryziuk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aveikslėlis 65" descr="sauktuk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aveikslėlis 66" descr="varne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aveikslėlis 67" descr="bugn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aveikslėlis 68" descr="trikampi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aveikslėlis 69" descr="burbula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0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68115"/>
            <a:ext cx="8740080" cy="936749"/>
          </a:xfrm>
        </p:spPr>
        <p:txBody>
          <a:bodyPr/>
          <a:lstStyle/>
          <a:p>
            <a:pPr eaLnBrk="1" hangingPunct="1"/>
            <a:r>
              <a:rPr lang="lt-LT" dirty="0" smtClean="0"/>
              <a:t>Rekomendacijų įgyvendinimo planas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564904"/>
            <a:ext cx="806489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rgbClr val="000000"/>
                </a:solidFill>
                <a:latin typeface="Times New Roman"/>
              </a:rPr>
              <a:t>Dalį auditorių pastebėjimų trūkumų Policijos departamentas pašalino įgyvendino audito atlikimo </a:t>
            </a:r>
            <a:r>
              <a:rPr lang="lt-LT" sz="2400" dirty="0" smtClean="0">
                <a:solidFill>
                  <a:srgbClr val="000000"/>
                </a:solidFill>
                <a:latin typeface="Times New Roman"/>
              </a:rPr>
              <a:t>metu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lt-LT" sz="240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lt-LT" sz="2400" dirty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t-LT" sz="2400" dirty="0" smtClean="0">
                <a:latin typeface="+mn-lt"/>
              </a:rPr>
              <a:t>Auditorių pateiktoms rekomendacijoms įgyvendinti Policijos departamentas pateikė Rekomendacijų įgyvendinimo planą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lt-LT" sz="2400" dirty="0" smtClean="0">
                <a:latin typeface="+mn-lt"/>
              </a:rPr>
              <a:t>Rekomendacijos numatytos įgyvendinti iki 2016</a:t>
            </a:r>
            <a:r>
              <a:rPr lang="en-US" sz="2400" dirty="0" smtClean="0">
                <a:latin typeface="+mn-lt"/>
              </a:rPr>
              <a:t>-12-</a:t>
            </a:r>
            <a:r>
              <a:rPr lang="lt-LT" sz="2400" dirty="0" smtClean="0">
                <a:latin typeface="+mn-lt"/>
              </a:rPr>
              <a:t>21.</a:t>
            </a:r>
          </a:p>
          <a:p>
            <a:endParaRPr lang="lt-LT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55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presentationpro.com/images/product/medium/slide/PPP_IBUSC_LT3_Any_Questions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410" y="3068960"/>
            <a:ext cx="2952750" cy="2219326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lt-LT" dirty="0"/>
              <a:t>Klausimai?</a:t>
            </a:r>
            <a:endParaRPr lang="lt-LT" i="1" dirty="0"/>
          </a:p>
        </p:txBody>
      </p:sp>
    </p:spTree>
    <p:extLst>
      <p:ext uri="{BB962C8B-B14F-4D97-AF65-F5344CB8AC3E}">
        <p14:creationId xmlns:p14="http://schemas.microsoft.com/office/powerpoint/2010/main" val="378959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424936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Audito apimtis – pasirinkti COBIT 4.1 procesai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65990" y="1844824"/>
            <a:ext cx="2565850" cy="82897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 Strateginis planavimas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66776" y="2780928"/>
            <a:ext cx="2542565" cy="1162222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PO2 Informacinės architektūros nustatymas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65990" y="4077072"/>
            <a:ext cx="2565850" cy="116776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PO4 IT procesai, organizacinė struktūra ir ryšiai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65990" y="5373216"/>
            <a:ext cx="2543351" cy="96488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PO10 Projektų valdymas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347863" y="1844824"/>
            <a:ext cx="2592289" cy="82897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AI5 Išteklių įsigijimas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345646" y="2780928"/>
            <a:ext cx="2594506" cy="1176562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AI6 Pokyčių valdymas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345646" y="4116123"/>
            <a:ext cx="2594506" cy="1113077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tx2">
                  <a:lumMod val="20000"/>
                  <a:lumOff val="80000"/>
                </a:schemeClr>
              </a:gs>
              <a:gs pos="83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70C0"/>
                </a:solidFill>
              </a:rPr>
              <a:t>AI7 </a:t>
            </a:r>
            <a:r>
              <a:rPr lang="lt-LT" sz="2400" dirty="0">
                <a:solidFill>
                  <a:srgbClr val="0070C0"/>
                </a:solidFill>
              </a:rPr>
              <a:t>Sprendimų ir pokyčių diegimas ir </a:t>
            </a:r>
            <a:r>
              <a:rPr lang="lt-LT" sz="2400" dirty="0" smtClean="0">
                <a:solidFill>
                  <a:srgbClr val="0070C0"/>
                </a:solidFill>
              </a:rPr>
              <a:t>akreditavimas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176457" y="1844824"/>
            <a:ext cx="2716023" cy="82897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DS5 Sistemų saugos užtikrinimas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6176457" y="2780928"/>
            <a:ext cx="2716023" cy="117656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DS11 Duomenų valdymas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6176456" y="4149080"/>
            <a:ext cx="2716024" cy="1113078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ME2 Vidaus kontrolės stebėsena ir vertinimas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176456" y="5373216"/>
            <a:ext cx="2716024" cy="929600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FFC000"/>
              </a:gs>
              <a:gs pos="83000">
                <a:srgbClr val="F3C27B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E37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E37303"/>
                </a:solidFill>
              </a:rPr>
              <a:t>ME4 IT valdymo užtikrinimas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6433609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+mn-lt"/>
              </a:rPr>
              <a:t>AI5 ir PO4 procesuose esminių kontrolės trūkumų nenustatyta</a:t>
            </a:r>
            <a:endParaRPr lang="lt-L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679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1052736"/>
            <a:ext cx="5976664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Strateginis planavimas – išvada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7848872" cy="4294831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1. Policijos </a:t>
            </a:r>
            <a:r>
              <a:rPr lang="lt-LT" dirty="0"/>
              <a:t>departamente įgyvendinant policijos tikslus ir uždavinius </a:t>
            </a:r>
            <a:r>
              <a:rPr lang="lt-LT" u="sng" dirty="0"/>
              <a:t>trūksta nuoseklaus </a:t>
            </a:r>
            <a:r>
              <a:rPr lang="lt-LT" u="sng" dirty="0" smtClean="0"/>
              <a:t>ir subalansuoto </a:t>
            </a:r>
            <a:r>
              <a:rPr lang="lt-LT" u="sng" dirty="0"/>
              <a:t>IT planavimo ir vystymo</a:t>
            </a:r>
            <a:r>
              <a:rPr lang="lt-LT" dirty="0"/>
              <a:t>, nes strateginio planavimo dokumentuose </a:t>
            </a:r>
            <a:r>
              <a:rPr lang="lt-LT" dirty="0" smtClean="0"/>
              <a:t>nenurodytos pagrindinės </a:t>
            </a:r>
            <a:r>
              <a:rPr lang="lt-LT" dirty="0"/>
              <a:t>IT plėtros kryptys, planuojamos kurti ar modernizuoti valstybės IS ir registrai, </a:t>
            </a:r>
            <a:r>
              <a:rPr lang="lt-LT" dirty="0" smtClean="0"/>
              <a:t>jų </a:t>
            </a:r>
            <a:r>
              <a:rPr lang="nn-NO" dirty="0" smtClean="0"/>
              <a:t>steigimo </a:t>
            </a:r>
            <a:r>
              <a:rPr lang="nn-NO" dirty="0"/>
              <a:t>prioritetai (1.1 poskyris, 11 psl.).</a:t>
            </a:r>
            <a:endParaRPr lang="lt-LT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1560" y="1196752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</a:t>
            </a:r>
          </a:p>
        </p:txBody>
      </p:sp>
    </p:spTree>
    <p:extLst>
      <p:ext uri="{BB962C8B-B14F-4D97-AF65-F5344CB8AC3E}">
        <p14:creationId xmlns:p14="http://schemas.microsoft.com/office/powerpoint/2010/main" val="40229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1052736"/>
            <a:ext cx="6984776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Strateginis planavimas – rekomendacija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7848872" cy="4294831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1. </a:t>
            </a:r>
            <a:r>
              <a:rPr lang="lt-LT" dirty="0"/>
              <a:t>Siekiant nuoseklaus ir kryptingo IS ir registrų tobulinimo ir atsižvelgiant į visos </a:t>
            </a:r>
            <a:r>
              <a:rPr lang="lt-LT" dirty="0" smtClean="0"/>
              <a:t>organizacijos veiklos poreikius, parengti ir patvirtinti IT strategiją ir jos pagrindu sukurti bei nuolatos</a:t>
            </a:r>
          </a:p>
          <a:p>
            <a:pPr marL="0" indent="0">
              <a:buNone/>
            </a:pPr>
            <a:r>
              <a:rPr lang="lt-LT" dirty="0" smtClean="0"/>
              <a:t>atnaujinti </a:t>
            </a:r>
            <a:r>
              <a:rPr lang="lt-LT" dirty="0"/>
              <a:t>IT plėtros </a:t>
            </a:r>
            <a:r>
              <a:rPr lang="lt-LT" dirty="0" smtClean="0"/>
              <a:t>planus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2016-07-01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lt-LT" dirty="0" smtClean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1196752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PO1</a:t>
            </a:r>
          </a:p>
        </p:txBody>
      </p:sp>
    </p:spTree>
    <p:extLst>
      <p:ext uri="{BB962C8B-B14F-4D97-AF65-F5344CB8AC3E}">
        <p14:creationId xmlns:p14="http://schemas.microsoft.com/office/powerpoint/2010/main" val="21496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340767"/>
            <a:ext cx="6552728" cy="648073"/>
          </a:xfrm>
        </p:spPr>
        <p:txBody>
          <a:bodyPr/>
          <a:lstStyle/>
          <a:p>
            <a:pPr eaLnBrk="1" hangingPunct="1"/>
            <a:r>
              <a:rPr lang="lt-LT" dirty="0" smtClean="0"/>
              <a:t>Informacinė architektūra –</a:t>
            </a:r>
            <a:r>
              <a:rPr lang="en-US" dirty="0" smtClean="0"/>
              <a:t> </a:t>
            </a:r>
            <a:r>
              <a:rPr lang="lt-LT" dirty="0" err="1" smtClean="0"/>
              <a:t>išvad</a:t>
            </a:r>
            <a:r>
              <a:rPr lang="en-US" dirty="0" smtClean="0"/>
              <a:t>a</a:t>
            </a:r>
            <a:endParaRPr lang="lt-LT" dirty="0" smtClean="0"/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1"/>
            <a:ext cx="8424936" cy="3600400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2. Policijos </a:t>
            </a:r>
            <a:r>
              <a:rPr lang="lt-LT" dirty="0"/>
              <a:t>departamentas </a:t>
            </a:r>
            <a:r>
              <a:rPr lang="lt-LT" u="sng" dirty="0"/>
              <a:t>neturi bendro informacijos architektūros modelio</a:t>
            </a:r>
            <a:r>
              <a:rPr lang="lt-LT" dirty="0"/>
              <a:t>, </a:t>
            </a:r>
            <a:r>
              <a:rPr lang="lt-LT" dirty="0" smtClean="0"/>
              <a:t>apibrėžiančio departamento </a:t>
            </a:r>
            <a:r>
              <a:rPr lang="lt-LT" dirty="0"/>
              <a:t>ir policijos įstaigų valdomą (sukuriamą) informaciją, jos klasifikavimo kriterijus</a:t>
            </a:r>
            <a:r>
              <a:rPr lang="lt-LT" dirty="0" smtClean="0"/>
              <a:t>, IS/registrų </a:t>
            </a:r>
            <a:r>
              <a:rPr lang="lt-LT" dirty="0"/>
              <a:t>duomenų ir technologinę architektūrą, todėl </a:t>
            </a:r>
            <a:r>
              <a:rPr lang="lt-LT" u="sng" dirty="0"/>
              <a:t>neaiški Policijos departamento IS </a:t>
            </a:r>
            <a:r>
              <a:rPr lang="lt-LT" u="sng" dirty="0" smtClean="0"/>
              <a:t>ir registrų </a:t>
            </a:r>
            <a:r>
              <a:rPr lang="lt-LT" u="sng" dirty="0"/>
              <a:t>tarpusavio sąveika, departamente ir policijos įstaigose valdomos informacijos </a:t>
            </a:r>
            <a:r>
              <a:rPr lang="lt-LT" u="sng" dirty="0" smtClean="0"/>
              <a:t>svarba ir </a:t>
            </a:r>
            <a:r>
              <a:rPr lang="lt-LT" u="sng" dirty="0"/>
              <a:t>jautrumas</a:t>
            </a:r>
            <a:r>
              <a:rPr lang="lt-LT" dirty="0"/>
              <a:t> tokios informacijos viešinimui, perdavimui ir atskleidimui (1.2 poskyris, 13 psl.).</a:t>
            </a:r>
            <a:endParaRPr lang="lt-LT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11560" y="1412776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PO2</a:t>
            </a:r>
          </a:p>
        </p:txBody>
      </p:sp>
    </p:spTree>
    <p:extLst>
      <p:ext uri="{BB962C8B-B14F-4D97-AF65-F5344CB8AC3E}">
        <p14:creationId xmlns:p14="http://schemas.microsoft.com/office/powerpoint/2010/main" val="16980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268115"/>
            <a:ext cx="7452320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Informacinė architektūra – rekomendacija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54842" y="2348880"/>
            <a:ext cx="8609646" cy="4294831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2. Sudaryti </a:t>
            </a:r>
            <a:r>
              <a:rPr lang="lt-LT" dirty="0"/>
              <a:t>informacijos architektūros modelį, apimantį Policijos departamento ir </a:t>
            </a:r>
            <a:r>
              <a:rPr lang="lt-LT" dirty="0" smtClean="0"/>
              <a:t>policijos </a:t>
            </a:r>
            <a:r>
              <a:rPr lang="nl-NL" dirty="0" smtClean="0"/>
              <a:t>įstaigų valdomos</a:t>
            </a:r>
            <a:r>
              <a:rPr lang="lt-LT" dirty="0" smtClean="0"/>
              <a:t> </a:t>
            </a:r>
            <a:r>
              <a:rPr lang="nl-NL" dirty="0" smtClean="0"/>
              <a:t>informacijos,</a:t>
            </a:r>
            <a:r>
              <a:rPr lang="lt-LT" dirty="0" smtClean="0"/>
              <a:t> </a:t>
            </a:r>
            <a:r>
              <a:rPr lang="nl-NL" dirty="0" smtClean="0"/>
              <a:t>IS/registrų </a:t>
            </a:r>
            <a:r>
              <a:rPr lang="nl-NL" dirty="0"/>
              <a:t>duomenų bei </a:t>
            </a:r>
            <a:r>
              <a:rPr lang="nl-NL" dirty="0" smtClean="0"/>
              <a:t>technologinę</a:t>
            </a:r>
            <a:r>
              <a:rPr lang="lt-LT" dirty="0" smtClean="0"/>
              <a:t> </a:t>
            </a:r>
            <a:r>
              <a:rPr lang="nl-NL" dirty="0" smtClean="0"/>
              <a:t>architektūrą</a:t>
            </a:r>
            <a:r>
              <a:rPr lang="nl-NL" dirty="0"/>
              <a:t>, </a:t>
            </a:r>
            <a:r>
              <a:rPr lang="nl-NL" dirty="0" smtClean="0"/>
              <a:t>nurodant</a:t>
            </a:r>
            <a:r>
              <a:rPr lang="lt-LT" dirty="0" smtClean="0"/>
              <a:t> kiekvienos </a:t>
            </a:r>
            <a:r>
              <a:rPr lang="lt-LT" dirty="0"/>
              <a:t>sudedamosios </a:t>
            </a:r>
            <a:r>
              <a:rPr lang="lt-LT" dirty="0" smtClean="0"/>
              <a:t>dalies komponentus </a:t>
            </a:r>
            <a:r>
              <a:rPr lang="lt-LT" dirty="0"/>
              <a:t>(naudojamos technologijas, duomenis</a:t>
            </a:r>
            <a:r>
              <a:rPr lang="lt-LT" dirty="0" smtClean="0"/>
              <a:t>, duomenų </a:t>
            </a:r>
            <a:r>
              <a:rPr lang="lt-LT" dirty="0"/>
              <a:t>srautus tarp išorinių ir vidinių IS</a:t>
            </a:r>
            <a:r>
              <a:rPr lang="lt-LT" dirty="0" smtClean="0"/>
              <a:t>)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lt-LT" dirty="0">
                <a:solidFill>
                  <a:srgbClr val="FF0000"/>
                </a:solidFill>
              </a:rPr>
              <a:t>2016-12-21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lt-L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lt-LT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1560" y="1427117"/>
            <a:ext cx="1080120" cy="561723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7030A0"/>
                </a:solidFill>
              </a:rPr>
              <a:t>PO2</a:t>
            </a:r>
          </a:p>
        </p:txBody>
      </p:sp>
    </p:spTree>
    <p:extLst>
      <p:ext uri="{BB962C8B-B14F-4D97-AF65-F5344CB8AC3E}">
        <p14:creationId xmlns:p14="http://schemas.microsoft.com/office/powerpoint/2010/main" val="69594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24744"/>
            <a:ext cx="7056784" cy="720725"/>
          </a:xfrm>
        </p:spPr>
        <p:txBody>
          <a:bodyPr/>
          <a:lstStyle/>
          <a:p>
            <a:pPr eaLnBrk="1" hangingPunct="1"/>
            <a:r>
              <a:rPr lang="lt-LT" dirty="0" smtClean="0"/>
              <a:t>Informacinių sistemų sauga –išvados (1)</a:t>
            </a:r>
          </a:p>
        </p:txBody>
      </p:sp>
      <p:sp>
        <p:nvSpPr>
          <p:cNvPr id="10" name="Turinio vietos rezervavimo ženklas 5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8496944" cy="4320479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3. Policijos </a:t>
            </a:r>
            <a:r>
              <a:rPr lang="lt-LT" dirty="0"/>
              <a:t>departamentas neužtikrina teisės aktuose ir procedūrose nustatytų reikalavimų </a:t>
            </a:r>
            <a:r>
              <a:rPr lang="lt-LT" dirty="0" smtClean="0"/>
              <a:t>dėl informacinių </a:t>
            </a:r>
            <a:r>
              <a:rPr lang="lt-LT" dirty="0"/>
              <a:t>išteklių saugos ir duomenų valdymo:</a:t>
            </a:r>
          </a:p>
          <a:p>
            <a:pPr marL="0" indent="0">
              <a:buNone/>
            </a:pPr>
            <a:r>
              <a:rPr lang="lt-LT" dirty="0"/>
              <a:t>3.1. Policijos departamente patvirtinta tvarka, nustatanti galimų grėsmių ir rizikos </a:t>
            </a:r>
            <a:r>
              <a:rPr lang="lt-LT" dirty="0" smtClean="0"/>
              <a:t>veiksnių policijos </a:t>
            </a:r>
            <a:r>
              <a:rPr lang="lt-LT" dirty="0"/>
              <a:t>IS analizavimo, stebėjimo ir vertinimo procedūras, bet jos nesilaikoma</a:t>
            </a:r>
            <a:r>
              <a:rPr lang="lt-LT" dirty="0" smtClean="0"/>
              <a:t>,</a:t>
            </a:r>
            <a:r>
              <a:rPr lang="lt-LT" u="sng" dirty="0" smtClean="0"/>
              <a:t> neatliekami </a:t>
            </a:r>
            <a:r>
              <a:rPr lang="lt-LT" u="sng" dirty="0"/>
              <a:t>saugos atitikties vertinimai teisės aktų nustatytu periodu</a:t>
            </a:r>
            <a:r>
              <a:rPr lang="lt-LT" dirty="0"/>
              <a:t>, todėl </a:t>
            </a:r>
            <a:r>
              <a:rPr lang="lt-LT" dirty="0" smtClean="0"/>
              <a:t>netaikomos tinkamos </a:t>
            </a:r>
            <a:r>
              <a:rPr lang="lt-LT" dirty="0"/>
              <a:t>kontrolės priemonės nustatytai rizikai valdyti, </a:t>
            </a:r>
            <a:r>
              <a:rPr lang="lt-LT" dirty="0" smtClean="0"/>
              <a:t> </a:t>
            </a:r>
            <a:r>
              <a:rPr lang="lt-LT" u="sng" dirty="0" smtClean="0"/>
              <a:t>neįsitikinama</a:t>
            </a:r>
            <a:r>
              <a:rPr lang="lt-LT" u="sng" dirty="0"/>
              <a:t>, ar </a:t>
            </a:r>
            <a:r>
              <a:rPr lang="lt-LT" u="sng" dirty="0" smtClean="0"/>
              <a:t>parinktos pakankamos </a:t>
            </a:r>
            <a:r>
              <a:rPr lang="lt-LT" u="sng" dirty="0"/>
              <a:t>saugos priemonės ir nevertinama, kaip jų laikomasi </a:t>
            </a:r>
            <a:r>
              <a:rPr lang="lt-LT" dirty="0"/>
              <a:t>(1.3 poskyris, 14 psl.).</a:t>
            </a:r>
            <a:endParaRPr lang="lt-LT" dirty="0" smtClean="0"/>
          </a:p>
          <a:p>
            <a:pPr marL="0" indent="0">
              <a:buNone/>
            </a:pPr>
            <a:endParaRPr lang="lt-LT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1368477"/>
            <a:ext cx="1080120" cy="548355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rgbClr val="92D050"/>
              </a:gs>
              <a:gs pos="83000">
                <a:srgbClr val="92DCA5"/>
              </a:gs>
              <a:gs pos="100000">
                <a:srgbClr val="99FF66"/>
              </a:gs>
            </a:gsLst>
            <a:lin ang="5400000" scaled="1"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400" dirty="0" smtClean="0">
                <a:solidFill>
                  <a:srgbClr val="00B050"/>
                </a:solidFill>
              </a:rPr>
              <a:t>DS5</a:t>
            </a:r>
          </a:p>
        </p:txBody>
      </p:sp>
    </p:spTree>
    <p:extLst>
      <p:ext uri="{BB962C8B-B14F-4D97-AF65-F5344CB8AC3E}">
        <p14:creationId xmlns:p14="http://schemas.microsoft.com/office/powerpoint/2010/main" val="32972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K pateiktis">
  <a:themeElements>
    <a:clrScheme name="VK pateiktis 1">
      <a:dk1>
        <a:srgbClr val="000000"/>
      </a:dk1>
      <a:lt1>
        <a:srgbClr val="FFFFFF"/>
      </a:lt1>
      <a:dk2>
        <a:srgbClr val="004B7E"/>
      </a:dk2>
      <a:lt2>
        <a:srgbClr val="FFFFFF"/>
      </a:lt2>
      <a:accent1>
        <a:srgbClr val="5C4776"/>
      </a:accent1>
      <a:accent2>
        <a:srgbClr val="6C548A"/>
      </a:accent2>
      <a:accent3>
        <a:srgbClr val="FFFFFF"/>
      </a:accent3>
      <a:accent4>
        <a:srgbClr val="000000"/>
      </a:accent4>
      <a:accent5>
        <a:srgbClr val="B5B1BD"/>
      </a:accent5>
      <a:accent6>
        <a:srgbClr val="614B7D"/>
      </a:accent6>
      <a:hlink>
        <a:srgbClr val="7A5F9A"/>
      </a:hlink>
      <a:folHlink>
        <a:srgbClr val="9480AE"/>
      </a:folHlink>
    </a:clrScheme>
    <a:fontScheme name="VK pateikti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K pateiktis 1">
        <a:dk1>
          <a:srgbClr val="000000"/>
        </a:dk1>
        <a:lt1>
          <a:srgbClr val="FFFFFF"/>
        </a:lt1>
        <a:dk2>
          <a:srgbClr val="004B7E"/>
        </a:dk2>
        <a:lt2>
          <a:srgbClr val="FFFFFF"/>
        </a:lt2>
        <a:accent1>
          <a:srgbClr val="5C4776"/>
        </a:accent1>
        <a:accent2>
          <a:srgbClr val="6C548A"/>
        </a:accent2>
        <a:accent3>
          <a:srgbClr val="FFFFFF"/>
        </a:accent3>
        <a:accent4>
          <a:srgbClr val="000000"/>
        </a:accent4>
        <a:accent5>
          <a:srgbClr val="B5B1BD"/>
        </a:accent5>
        <a:accent6>
          <a:srgbClr val="614B7D"/>
        </a:accent6>
        <a:hlink>
          <a:srgbClr val="7A5F9A"/>
        </a:hlink>
        <a:folHlink>
          <a:srgbClr val="948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K pateiktis 2">
        <a:dk1>
          <a:srgbClr val="000000"/>
        </a:dk1>
        <a:lt1>
          <a:srgbClr val="FFFFFF"/>
        </a:lt1>
        <a:dk2>
          <a:srgbClr val="004B7E"/>
        </a:dk2>
        <a:lt2>
          <a:srgbClr val="FFFFFF"/>
        </a:lt2>
        <a:accent1>
          <a:srgbClr val="B66D31"/>
        </a:accent1>
        <a:accent2>
          <a:srgbClr val="D37F3A"/>
        </a:accent2>
        <a:accent3>
          <a:srgbClr val="FFFFFF"/>
        </a:accent3>
        <a:accent4>
          <a:srgbClr val="000000"/>
        </a:accent4>
        <a:accent5>
          <a:srgbClr val="D7BAAD"/>
        </a:accent5>
        <a:accent6>
          <a:srgbClr val="BF7234"/>
        </a:accent6>
        <a:hlink>
          <a:srgbClr val="EC9242"/>
        </a:hlink>
        <a:folHlink>
          <a:srgbClr val="F8A5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7408</TotalTime>
  <Words>2363</Words>
  <Application>Microsoft Office PowerPoint</Application>
  <PresentationFormat>On-screen Show (4:3)</PresentationFormat>
  <Paragraphs>234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Comic Sans MS</vt:lpstr>
      <vt:lpstr>Tahoma</vt:lpstr>
      <vt:lpstr>Times New Roman</vt:lpstr>
      <vt:lpstr>VK pateiktis</vt:lpstr>
      <vt:lpstr>POLICIJOS INFORMACINIŲ IŠTEKLIŲ VALDYMAS</vt:lpstr>
      <vt:lpstr>Trumpai apie auditą</vt:lpstr>
      <vt:lpstr>IT valdymo procesų erdvė – COBIT 4.1 procesai</vt:lpstr>
      <vt:lpstr>Audito apimtis – pasirinkti COBIT 4.1 procesai</vt:lpstr>
      <vt:lpstr>Strateginis planavimas – išvada</vt:lpstr>
      <vt:lpstr>Strateginis planavimas – rekomendacija</vt:lpstr>
      <vt:lpstr>Informacinė architektūra – išvada</vt:lpstr>
      <vt:lpstr>Informacinė architektūra – rekomendacija</vt:lpstr>
      <vt:lpstr>Informacinių sistemų sauga –išvados (1)</vt:lpstr>
      <vt:lpstr>Informacinių sistemų sauga išvados – (2)</vt:lpstr>
      <vt:lpstr>Informacinių sistemų sauga – išvados (3)</vt:lpstr>
      <vt:lpstr>Duomenų valdymas ir IS sauga – išvados (4)</vt:lpstr>
      <vt:lpstr>Informacinių sistemų sauga – rekomendacijos (1)</vt:lpstr>
      <vt:lpstr>Informacinių sistemų sauga – rekomendacijos (2)</vt:lpstr>
      <vt:lpstr>Duomenų valdymas – rekomendacijos (3)</vt:lpstr>
      <vt:lpstr>Informacinių sistemų sauga – įslaptintos informacijos tvarkymas</vt:lpstr>
      <vt:lpstr>Pokyčių valdymas – reikalavimai</vt:lpstr>
      <vt:lpstr>Pokyčių valdymas – išvada</vt:lpstr>
      <vt:lpstr>Pokyčių valdymas – rekomendacija</vt:lpstr>
      <vt:lpstr>Vidaus kontrolė – išvada</vt:lpstr>
      <vt:lpstr>Vidaus kontrolė – rekomendacija</vt:lpstr>
      <vt:lpstr>IT valdymo užtikrinimas – geroji praktika</vt:lpstr>
      <vt:lpstr>IT valdymo užtikrinimas – išvada</vt:lpstr>
      <vt:lpstr>IT valdymo užtikrinimas – rekomendacija</vt:lpstr>
      <vt:lpstr>Projektų valdymas – geroji praktika</vt:lpstr>
      <vt:lpstr>Sprendimų ir pokyčių diegimas ir akreditavimas – reikalavimai (1)</vt:lpstr>
      <vt:lpstr>Sprendimų ir pokyčių diegimas ir akreditavimas – reikalavimai (2)</vt:lpstr>
      <vt:lpstr>Projektų valdymas – išvados (1)</vt:lpstr>
      <vt:lpstr>Projektų valdymas – išvados (2)</vt:lpstr>
      <vt:lpstr>Projektų valdymas – išvados (3)</vt:lpstr>
      <vt:lpstr>Projektų valdymas – išvados (4)</vt:lpstr>
      <vt:lpstr>Projektų valdymas – rekomendacijos</vt:lpstr>
      <vt:lpstr>Policijos departamento IS vidaus kontrolės brandos lygis</vt:lpstr>
      <vt:lpstr>Rekomendacijų įgyvendinimo planas</vt:lpstr>
      <vt:lpstr>Klausimai?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Prezentacijos pavadinimas</dc:title>
  <dc:creator>ibalzekaite;dainius.jakimavicius@vkontrole.lt</dc:creator>
  <cp:lastModifiedBy>Dainius Jakimavičius</cp:lastModifiedBy>
  <cp:revision>271</cp:revision>
  <dcterms:created xsi:type="dcterms:W3CDTF">2009-11-19T07:44:42Z</dcterms:created>
  <dcterms:modified xsi:type="dcterms:W3CDTF">2015-12-01T10:44:35Z</dcterms:modified>
</cp:coreProperties>
</file>